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1" r:id="rId4"/>
    <p:sldId id="263" r:id="rId5"/>
    <p:sldId id="268" r:id="rId6"/>
    <p:sldId id="270" r:id="rId7"/>
    <p:sldId id="277" r:id="rId8"/>
    <p:sldId id="276" r:id="rId9"/>
    <p:sldId id="298" r:id="rId10"/>
    <p:sldId id="300" r:id="rId11"/>
    <p:sldId id="297" r:id="rId12"/>
    <p:sldId id="301" r:id="rId13"/>
    <p:sldId id="302" r:id="rId14"/>
    <p:sldId id="303" r:id="rId15"/>
    <p:sldId id="305" r:id="rId16"/>
    <p:sldId id="317" r:id="rId17"/>
    <p:sldId id="320" r:id="rId1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sca" initials="R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>
        <p:scale>
          <a:sx n="77" d="100"/>
          <a:sy n="77" d="100"/>
        </p:scale>
        <p:origin x="-40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F58A9-DCA1-465F-83C4-87593ACFAE82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5CADE-5A34-42F9-B3D4-B033B80DD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933E-4DDD-4B28-BBEA-AA855B5F72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732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critiocal</a:t>
            </a:r>
            <a:r>
              <a:rPr lang="en-US" dirty="0" smtClean="0"/>
              <a:t> information</a:t>
            </a:r>
            <a:r>
              <a:rPr lang="en-US" baseline="0" dirty="0" smtClean="0"/>
              <a:t> at…..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….and we appreciate</a:t>
            </a:r>
            <a:r>
              <a:rPr lang="en-US" baseline="0" smtClean="0"/>
              <a:t> your help today with guiding that research further and ultimately identifying improvement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other solutions…stakeholder campaigns, point of sale info, targeted campaigns</a:t>
            </a:r>
          </a:p>
          <a:p>
            <a:r>
              <a:rPr lang="en-US" baseline="0" dirty="0" smtClean="0"/>
              <a:t>mention ……to possibly evolve </a:t>
            </a:r>
            <a:r>
              <a:rPr lang="en-US" baseline="0" dirty="0" err="1" smtClean="0"/>
              <a:t>aise</a:t>
            </a:r>
            <a:r>
              <a:rPr lang="en-US" baseline="0" dirty="0" smtClean="0"/>
              <a:t> icons after covering “targeted safe use icons”)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maybe….mention that more mobile travel centric consumers desire multi lingual labels..</a:t>
            </a:r>
          </a:p>
          <a:p>
            <a:r>
              <a:rPr lang="en-US" baseline="0" dirty="0" smtClean="0"/>
              <a:t>mention </a:t>
            </a:r>
            <a:r>
              <a:rPr lang="en-US" baseline="0" dirty="0" err="1" smtClean="0"/>
              <a:t>inci</a:t>
            </a:r>
            <a:r>
              <a:rPr lang="en-US" baseline="0" dirty="0" smtClean="0"/>
              <a:t> helps but still need </a:t>
            </a:r>
            <a:r>
              <a:rPr lang="en-US" baseline="0" dirty="0" err="1" smtClean="0"/>
              <a:t>cyrilic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greek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balkans</a:t>
            </a:r>
            <a:r>
              <a:rPr lang="en-US" baseline="0" dirty="0" smtClean="0"/>
              <a:t> and Greece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5CADE-5A34-42F9-B3D4-B033B80DDD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BE" dirty="0" err="1" smtClean="0">
                <a:latin typeface="+mj-lt"/>
              </a:rPr>
              <a:t>cosmetic</a:t>
            </a:r>
            <a:r>
              <a:rPr lang="fr-BE" dirty="0" smtClean="0">
                <a:latin typeface="+mj-lt"/>
              </a:rPr>
              <a:t> vs </a:t>
            </a:r>
            <a:r>
              <a:rPr lang="fr-BE" dirty="0" err="1" smtClean="0">
                <a:latin typeface="+mj-lt"/>
              </a:rPr>
              <a:t>shampoo</a:t>
            </a:r>
            <a:endParaRPr lang="fr-BE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933E-4DDD-4B28-BBEA-AA855B5F72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96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-11289"/>
            <a:ext cx="9189230" cy="6888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2"/>
            <a:ext cx="9144000" cy="2386716"/>
          </a:xfrm>
        </p:spPr>
        <p:txBody>
          <a:bodyPr anchor="b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662300"/>
            <a:ext cx="9144000" cy="797277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0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Name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474404"/>
            <a:ext cx="9144000" cy="812800"/>
          </a:xfrm>
        </p:spPr>
        <p:txBody>
          <a:bodyPr tIns="0" bIns="0" anchor="t"/>
          <a:lstStyle>
            <a:lvl1pPr marL="0" indent="0" algn="ctr">
              <a:buNone/>
              <a:defRPr sz="28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z="2400" dirty="0" smtClean="0"/>
              <a:t>Click to add Title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6441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2061-3BC0-4764-A0FB-B3D190B646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EF6A2-8D42-4712-8E90-ED03C08D0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Towards Improved Safety </a:t>
            </a:r>
            <a:r>
              <a:rPr lang="en-GB" b="1" dirty="0" err="1" smtClean="0"/>
              <a:t>Labeling</a:t>
            </a:r>
            <a:r>
              <a:rPr lang="en-GB" b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Testimonial </a:t>
            </a:r>
            <a:r>
              <a:rPr lang="en-GB" sz="4000" dirty="0"/>
              <a:t>from an </a:t>
            </a:r>
            <a:r>
              <a:rPr lang="en-GB" sz="4000" dirty="0" err="1"/>
              <a:t>A.I.S.E.</a:t>
            </a:r>
            <a:r>
              <a:rPr lang="en-GB" sz="4000" dirty="0"/>
              <a:t> company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Paul Clohessy (</a:t>
            </a:r>
            <a:r>
              <a:rPr lang="en-GB" sz="2700" dirty="0" err="1" smtClean="0"/>
              <a:t>P&amp;G</a:t>
            </a:r>
            <a:r>
              <a:rPr lang="en-GB" sz="2700" dirty="0" smtClean="0"/>
              <a:t>) 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 </a:t>
            </a:r>
            <a:r>
              <a:rPr lang="en-GB" sz="2700" dirty="0"/>
              <a:t>for </a:t>
            </a:r>
            <a:r>
              <a:rPr lang="en-GB" sz="2700" dirty="0" err="1"/>
              <a:t>A.I.S.E.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:\Users\clohessy.p\AppData\Local\Microsoft\Windows\Temporary Internet Files\Content.Outlook\S4QP0NRQ\pg_newphase_logo_rgb_hr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961888"/>
            <a:ext cx="914400" cy="896112"/>
          </a:xfrm>
          <a:prstGeom prst="rect">
            <a:avLst/>
          </a:prstGeom>
          <a:noFill/>
        </p:spPr>
      </p:pic>
      <p:pic>
        <p:nvPicPr>
          <p:cNvPr id="2051" name="Picture 3" descr="ai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6248400"/>
            <a:ext cx="2476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DPD</a:t>
            </a:r>
            <a:r>
              <a:rPr lang="en-US" sz="2400" b="1" dirty="0" smtClean="0"/>
              <a:t> symbols labeled on typical detergent products?</a:t>
            </a:r>
            <a:endParaRPr lang="en-US" sz="24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2400" dirty="0" smtClean="0"/>
              <a:t>	</a:t>
            </a:r>
            <a:r>
              <a:rPr lang="en-US" sz="2000" b="1" dirty="0" smtClean="0"/>
              <a:t>Human</a:t>
            </a:r>
          </a:p>
          <a:p>
            <a:pPr lvl="1" algn="just"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skin/ eye irritant or damage;  harmful</a:t>
            </a:r>
          </a:p>
          <a:p>
            <a:pPr lvl="1" algn="just">
              <a:buNone/>
            </a:pPr>
            <a:r>
              <a:rPr lang="en-US" sz="2000" dirty="0" smtClean="0"/>
              <a:t> </a:t>
            </a:r>
          </a:p>
          <a:p>
            <a:pPr algn="just">
              <a:buFontTx/>
              <a:buNone/>
            </a:pP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2895600"/>
            <a:ext cx="439737" cy="444500"/>
            <a:chOff x="2887" y="295"/>
            <a:chExt cx="749" cy="858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2891" y="300"/>
              <a:ext cx="741" cy="84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auto">
            <a:xfrm>
              <a:off x="2891" y="295"/>
              <a:ext cx="745" cy="10"/>
            </a:xfrm>
            <a:custGeom>
              <a:avLst/>
              <a:gdLst/>
              <a:ahLst/>
              <a:cxnLst>
                <a:cxn ang="0">
                  <a:pos x="2236" y="15"/>
                </a:cxn>
                <a:cxn ang="0">
                  <a:pos x="2223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223" y="30"/>
                </a:cxn>
                <a:cxn ang="0">
                  <a:pos x="2210" y="15"/>
                </a:cxn>
                <a:cxn ang="0">
                  <a:pos x="2236" y="15"/>
                </a:cxn>
                <a:cxn ang="0">
                  <a:pos x="2236" y="0"/>
                </a:cxn>
                <a:cxn ang="0">
                  <a:pos x="2223" y="0"/>
                </a:cxn>
                <a:cxn ang="0">
                  <a:pos x="2236" y="15"/>
                </a:cxn>
              </a:cxnLst>
              <a:rect l="0" t="0" r="r" b="b"/>
              <a:pathLst>
                <a:path w="2236" h="30">
                  <a:moveTo>
                    <a:pt x="2236" y="15"/>
                  </a:moveTo>
                  <a:lnTo>
                    <a:pt x="2223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223" y="30"/>
                  </a:lnTo>
                  <a:lnTo>
                    <a:pt x="2210" y="15"/>
                  </a:lnTo>
                  <a:lnTo>
                    <a:pt x="2236" y="15"/>
                  </a:lnTo>
                  <a:lnTo>
                    <a:pt x="2236" y="0"/>
                  </a:lnTo>
                  <a:lnTo>
                    <a:pt x="2223" y="0"/>
                  </a:lnTo>
                  <a:lnTo>
                    <a:pt x="223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3628" y="300"/>
              <a:ext cx="8" cy="853"/>
            </a:xfrm>
            <a:custGeom>
              <a:avLst/>
              <a:gdLst/>
              <a:ahLst/>
              <a:cxnLst>
                <a:cxn ang="0">
                  <a:pos x="13" y="2557"/>
                </a:cxn>
                <a:cxn ang="0">
                  <a:pos x="26" y="2542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542"/>
                </a:cxn>
                <a:cxn ang="0">
                  <a:pos x="13" y="2527"/>
                </a:cxn>
                <a:cxn ang="0">
                  <a:pos x="13" y="2557"/>
                </a:cxn>
                <a:cxn ang="0">
                  <a:pos x="26" y="2557"/>
                </a:cxn>
                <a:cxn ang="0">
                  <a:pos x="26" y="2542"/>
                </a:cxn>
                <a:cxn ang="0">
                  <a:pos x="13" y="2557"/>
                </a:cxn>
              </a:cxnLst>
              <a:rect l="0" t="0" r="r" b="b"/>
              <a:pathLst>
                <a:path w="26" h="2557">
                  <a:moveTo>
                    <a:pt x="13" y="2557"/>
                  </a:moveTo>
                  <a:lnTo>
                    <a:pt x="26" y="2542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542"/>
                  </a:lnTo>
                  <a:lnTo>
                    <a:pt x="13" y="2527"/>
                  </a:lnTo>
                  <a:lnTo>
                    <a:pt x="13" y="2557"/>
                  </a:lnTo>
                  <a:lnTo>
                    <a:pt x="26" y="2557"/>
                  </a:lnTo>
                  <a:lnTo>
                    <a:pt x="26" y="2542"/>
                  </a:lnTo>
                  <a:lnTo>
                    <a:pt x="13" y="25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2887" y="1143"/>
              <a:ext cx="745" cy="1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3" y="30"/>
                </a:cxn>
                <a:cxn ang="0">
                  <a:pos x="2236" y="30"/>
                </a:cxn>
                <a:cxn ang="0">
                  <a:pos x="2236" y="0"/>
                </a:cxn>
                <a:cxn ang="0">
                  <a:pos x="13" y="0"/>
                </a:cxn>
                <a:cxn ang="0">
                  <a:pos x="26" y="15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13" y="30"/>
                </a:cxn>
                <a:cxn ang="0">
                  <a:pos x="0" y="15"/>
                </a:cxn>
              </a:cxnLst>
              <a:rect l="0" t="0" r="r" b="b"/>
              <a:pathLst>
                <a:path w="2236" h="30">
                  <a:moveTo>
                    <a:pt x="0" y="15"/>
                  </a:moveTo>
                  <a:lnTo>
                    <a:pt x="13" y="30"/>
                  </a:lnTo>
                  <a:lnTo>
                    <a:pt x="2236" y="30"/>
                  </a:lnTo>
                  <a:lnTo>
                    <a:pt x="2236" y="0"/>
                  </a:lnTo>
                  <a:lnTo>
                    <a:pt x="13" y="0"/>
                  </a:lnTo>
                  <a:lnTo>
                    <a:pt x="26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3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2887" y="295"/>
              <a:ext cx="8" cy="85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5"/>
                </a:cxn>
                <a:cxn ang="0">
                  <a:pos x="0" y="2557"/>
                </a:cxn>
                <a:cxn ang="0">
                  <a:pos x="26" y="2557"/>
                </a:cxn>
                <a:cxn ang="0">
                  <a:pos x="26" y="15"/>
                </a:cxn>
                <a:cxn ang="0">
                  <a:pos x="13" y="3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3" y="0"/>
                </a:cxn>
              </a:cxnLst>
              <a:rect l="0" t="0" r="r" b="b"/>
              <a:pathLst>
                <a:path w="26" h="2557">
                  <a:moveTo>
                    <a:pt x="13" y="0"/>
                  </a:moveTo>
                  <a:lnTo>
                    <a:pt x="0" y="15"/>
                  </a:lnTo>
                  <a:lnTo>
                    <a:pt x="0" y="2557"/>
                  </a:lnTo>
                  <a:lnTo>
                    <a:pt x="26" y="2557"/>
                  </a:lnTo>
                  <a:lnTo>
                    <a:pt x="26" y="15"/>
                  </a:lnTo>
                  <a:lnTo>
                    <a:pt x="13" y="3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2959" y="381"/>
              <a:ext cx="604" cy="686"/>
            </a:xfrm>
            <a:custGeom>
              <a:avLst/>
              <a:gdLst/>
              <a:ahLst/>
              <a:cxnLst>
                <a:cxn ang="0">
                  <a:pos x="0" y="485"/>
                </a:cxn>
                <a:cxn ang="0">
                  <a:pos x="398" y="43"/>
                </a:cxn>
                <a:cxn ang="0">
                  <a:pos x="908" y="542"/>
                </a:cxn>
                <a:cxn ang="0">
                  <a:pos x="1393" y="0"/>
                </a:cxn>
                <a:cxn ang="0">
                  <a:pos x="1796" y="436"/>
                </a:cxn>
                <a:cxn ang="0">
                  <a:pos x="1350" y="992"/>
                </a:cxn>
                <a:cxn ang="0">
                  <a:pos x="1812" y="1534"/>
                </a:cxn>
                <a:cxn ang="0">
                  <a:pos x="1808" y="1540"/>
                </a:cxn>
                <a:cxn ang="0">
                  <a:pos x="1796" y="1555"/>
                </a:cxn>
                <a:cxn ang="0">
                  <a:pos x="1778" y="1580"/>
                </a:cxn>
                <a:cxn ang="0">
                  <a:pos x="1755" y="1611"/>
                </a:cxn>
                <a:cxn ang="0">
                  <a:pos x="1726" y="1649"/>
                </a:cxn>
                <a:cxn ang="0">
                  <a:pos x="1695" y="1690"/>
                </a:cxn>
                <a:cxn ang="0">
                  <a:pos x="1661" y="1734"/>
                </a:cxn>
                <a:cxn ang="0">
                  <a:pos x="1625" y="1780"/>
                </a:cxn>
                <a:cxn ang="0">
                  <a:pos x="1589" y="1824"/>
                </a:cxn>
                <a:cxn ang="0">
                  <a:pos x="1554" y="1869"/>
                </a:cxn>
                <a:cxn ang="0">
                  <a:pos x="1520" y="1909"/>
                </a:cxn>
                <a:cxn ang="0">
                  <a:pos x="1490" y="1945"/>
                </a:cxn>
                <a:cxn ang="0">
                  <a:pos x="1462" y="1976"/>
                </a:cxn>
                <a:cxn ang="0">
                  <a:pos x="1440" y="1999"/>
                </a:cxn>
                <a:cxn ang="0">
                  <a:pos x="1423" y="2012"/>
                </a:cxn>
                <a:cxn ang="0">
                  <a:pos x="1414" y="2015"/>
                </a:cxn>
                <a:cxn ang="0">
                  <a:pos x="1403" y="2006"/>
                </a:cxn>
                <a:cxn ang="0">
                  <a:pos x="1385" y="1988"/>
                </a:cxn>
                <a:cxn ang="0">
                  <a:pos x="1359" y="1960"/>
                </a:cxn>
                <a:cxn ang="0">
                  <a:pos x="1328" y="1926"/>
                </a:cxn>
                <a:cxn ang="0">
                  <a:pos x="1291" y="1884"/>
                </a:cxn>
                <a:cxn ang="0">
                  <a:pos x="1252" y="1839"/>
                </a:cxn>
                <a:cxn ang="0">
                  <a:pos x="1210" y="1790"/>
                </a:cxn>
                <a:cxn ang="0">
                  <a:pos x="1167" y="1741"/>
                </a:cxn>
                <a:cxn ang="0">
                  <a:pos x="1124" y="1692"/>
                </a:cxn>
                <a:cxn ang="0">
                  <a:pos x="1082" y="1646"/>
                </a:cxn>
                <a:cxn ang="0">
                  <a:pos x="1043" y="1603"/>
                </a:cxn>
                <a:cxn ang="0">
                  <a:pos x="1008" y="1564"/>
                </a:cxn>
                <a:cxn ang="0">
                  <a:pos x="976" y="1531"/>
                </a:cxn>
                <a:cxn ang="0">
                  <a:pos x="952" y="1507"/>
                </a:cxn>
                <a:cxn ang="0">
                  <a:pos x="933" y="1494"/>
                </a:cxn>
                <a:cxn ang="0">
                  <a:pos x="924" y="1491"/>
                </a:cxn>
                <a:cxn ang="0">
                  <a:pos x="914" y="1500"/>
                </a:cxn>
                <a:cxn ang="0">
                  <a:pos x="895" y="1521"/>
                </a:cxn>
                <a:cxn ang="0">
                  <a:pos x="868" y="1550"/>
                </a:cxn>
                <a:cxn ang="0">
                  <a:pos x="835" y="1586"/>
                </a:cxn>
                <a:cxn ang="0">
                  <a:pos x="796" y="1629"/>
                </a:cxn>
                <a:cxn ang="0">
                  <a:pos x="754" y="1678"/>
                </a:cxn>
                <a:cxn ang="0">
                  <a:pos x="710" y="1729"/>
                </a:cxn>
                <a:cxn ang="0">
                  <a:pos x="664" y="1780"/>
                </a:cxn>
                <a:cxn ang="0">
                  <a:pos x="619" y="1832"/>
                </a:cxn>
                <a:cxn ang="0">
                  <a:pos x="575" y="1883"/>
                </a:cxn>
                <a:cxn ang="0">
                  <a:pos x="535" y="1929"/>
                </a:cxn>
                <a:cxn ang="0">
                  <a:pos x="498" y="1970"/>
                </a:cxn>
                <a:cxn ang="0">
                  <a:pos x="468" y="2006"/>
                </a:cxn>
                <a:cxn ang="0">
                  <a:pos x="445" y="2033"/>
                </a:cxn>
                <a:cxn ang="0">
                  <a:pos x="429" y="2051"/>
                </a:cxn>
                <a:cxn ang="0">
                  <a:pos x="424" y="2057"/>
                </a:cxn>
                <a:cxn ang="0">
                  <a:pos x="0" y="1583"/>
                </a:cxn>
                <a:cxn ang="0">
                  <a:pos x="462" y="1010"/>
                </a:cxn>
                <a:cxn ang="0">
                  <a:pos x="0" y="485"/>
                </a:cxn>
              </a:cxnLst>
              <a:rect l="0" t="0" r="r" b="b"/>
              <a:pathLst>
                <a:path w="1812" h="2057">
                  <a:moveTo>
                    <a:pt x="0" y="485"/>
                  </a:moveTo>
                  <a:lnTo>
                    <a:pt x="398" y="43"/>
                  </a:lnTo>
                  <a:lnTo>
                    <a:pt x="908" y="542"/>
                  </a:lnTo>
                  <a:lnTo>
                    <a:pt x="1393" y="0"/>
                  </a:lnTo>
                  <a:lnTo>
                    <a:pt x="1796" y="436"/>
                  </a:lnTo>
                  <a:lnTo>
                    <a:pt x="1350" y="992"/>
                  </a:lnTo>
                  <a:lnTo>
                    <a:pt x="1812" y="1534"/>
                  </a:lnTo>
                  <a:lnTo>
                    <a:pt x="1808" y="1540"/>
                  </a:lnTo>
                  <a:lnTo>
                    <a:pt x="1796" y="1555"/>
                  </a:lnTo>
                  <a:lnTo>
                    <a:pt x="1778" y="1580"/>
                  </a:lnTo>
                  <a:lnTo>
                    <a:pt x="1755" y="1611"/>
                  </a:lnTo>
                  <a:lnTo>
                    <a:pt x="1726" y="1649"/>
                  </a:lnTo>
                  <a:lnTo>
                    <a:pt x="1695" y="1690"/>
                  </a:lnTo>
                  <a:lnTo>
                    <a:pt x="1661" y="1734"/>
                  </a:lnTo>
                  <a:lnTo>
                    <a:pt x="1625" y="1780"/>
                  </a:lnTo>
                  <a:lnTo>
                    <a:pt x="1589" y="1824"/>
                  </a:lnTo>
                  <a:lnTo>
                    <a:pt x="1554" y="1869"/>
                  </a:lnTo>
                  <a:lnTo>
                    <a:pt x="1520" y="1909"/>
                  </a:lnTo>
                  <a:lnTo>
                    <a:pt x="1490" y="1945"/>
                  </a:lnTo>
                  <a:lnTo>
                    <a:pt x="1462" y="1976"/>
                  </a:lnTo>
                  <a:lnTo>
                    <a:pt x="1440" y="1999"/>
                  </a:lnTo>
                  <a:lnTo>
                    <a:pt x="1423" y="2012"/>
                  </a:lnTo>
                  <a:lnTo>
                    <a:pt x="1414" y="2015"/>
                  </a:lnTo>
                  <a:lnTo>
                    <a:pt x="1403" y="2006"/>
                  </a:lnTo>
                  <a:lnTo>
                    <a:pt x="1385" y="1988"/>
                  </a:lnTo>
                  <a:lnTo>
                    <a:pt x="1359" y="1960"/>
                  </a:lnTo>
                  <a:lnTo>
                    <a:pt x="1328" y="1926"/>
                  </a:lnTo>
                  <a:lnTo>
                    <a:pt x="1291" y="1884"/>
                  </a:lnTo>
                  <a:lnTo>
                    <a:pt x="1252" y="1839"/>
                  </a:lnTo>
                  <a:lnTo>
                    <a:pt x="1210" y="1790"/>
                  </a:lnTo>
                  <a:lnTo>
                    <a:pt x="1167" y="1741"/>
                  </a:lnTo>
                  <a:lnTo>
                    <a:pt x="1124" y="1692"/>
                  </a:lnTo>
                  <a:lnTo>
                    <a:pt x="1082" y="1646"/>
                  </a:lnTo>
                  <a:lnTo>
                    <a:pt x="1043" y="1603"/>
                  </a:lnTo>
                  <a:lnTo>
                    <a:pt x="1008" y="1564"/>
                  </a:lnTo>
                  <a:lnTo>
                    <a:pt x="976" y="1531"/>
                  </a:lnTo>
                  <a:lnTo>
                    <a:pt x="952" y="1507"/>
                  </a:lnTo>
                  <a:lnTo>
                    <a:pt x="933" y="1494"/>
                  </a:lnTo>
                  <a:lnTo>
                    <a:pt x="924" y="1491"/>
                  </a:lnTo>
                  <a:lnTo>
                    <a:pt x="914" y="1500"/>
                  </a:lnTo>
                  <a:lnTo>
                    <a:pt x="895" y="1521"/>
                  </a:lnTo>
                  <a:lnTo>
                    <a:pt x="868" y="1550"/>
                  </a:lnTo>
                  <a:lnTo>
                    <a:pt x="835" y="1586"/>
                  </a:lnTo>
                  <a:lnTo>
                    <a:pt x="796" y="1629"/>
                  </a:lnTo>
                  <a:lnTo>
                    <a:pt x="754" y="1678"/>
                  </a:lnTo>
                  <a:lnTo>
                    <a:pt x="710" y="1729"/>
                  </a:lnTo>
                  <a:lnTo>
                    <a:pt x="664" y="1780"/>
                  </a:lnTo>
                  <a:lnTo>
                    <a:pt x="619" y="1832"/>
                  </a:lnTo>
                  <a:lnTo>
                    <a:pt x="575" y="1883"/>
                  </a:lnTo>
                  <a:lnTo>
                    <a:pt x="535" y="1929"/>
                  </a:lnTo>
                  <a:lnTo>
                    <a:pt x="498" y="1970"/>
                  </a:lnTo>
                  <a:lnTo>
                    <a:pt x="468" y="2006"/>
                  </a:lnTo>
                  <a:lnTo>
                    <a:pt x="445" y="2033"/>
                  </a:lnTo>
                  <a:lnTo>
                    <a:pt x="429" y="2051"/>
                  </a:lnTo>
                  <a:lnTo>
                    <a:pt x="424" y="2057"/>
                  </a:lnTo>
                  <a:lnTo>
                    <a:pt x="0" y="1583"/>
                  </a:lnTo>
                  <a:lnTo>
                    <a:pt x="462" y="101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consumers notice,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&amp; act on  safety labeling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symbols labeled on typical detergent products?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09600" y="4572001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skin/ eye irritant;  harmful;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sensitiser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 corrosive/ eye damage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</a:rPr>
              <a:t>Harmful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aquatic life with long lasting effects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Phys/Chem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-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corrosive to metals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1" descr="雞 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181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715000" y="4419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9624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209800"/>
            <a:ext cx="8229600" cy="1143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400" dirty="0" smtClean="0"/>
              <a:t> Eye Irritancy under </a:t>
            </a:r>
            <a:r>
              <a:rPr lang="en-US" sz="2400" dirty="0" err="1" smtClean="0"/>
              <a:t>CLP</a:t>
            </a:r>
            <a:r>
              <a:rPr lang="en-US" sz="2400" dirty="0" smtClean="0"/>
              <a:t>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More products eye irritant &amp; more irritant products labeled with corrosive symbol</a:t>
            </a:r>
          </a:p>
          <a:p>
            <a:pPr lvl="1" algn="just">
              <a:buFont typeface="Wingdings" pitchFamily="2" charset="2"/>
              <a:buChar char="§"/>
            </a:pPr>
            <a:endParaRPr lang="en-US" sz="2000" b="1" dirty="0" smtClean="0"/>
          </a:p>
          <a:p>
            <a:pPr lvl="1" algn="just">
              <a:buFont typeface="Wingdings" pitchFamily="2" charset="2"/>
              <a:buChar char="§"/>
            </a:pPr>
            <a:r>
              <a:rPr lang="en-US" sz="2000" b="1" dirty="0" smtClean="0"/>
              <a:t>Consumers don’t understand why their regular detergent came to be labeled with a  corrosive symbol !</a:t>
            </a:r>
          </a:p>
          <a:p>
            <a:pPr lvl="1" algn="just">
              <a:buFont typeface="Wingdings" pitchFamily="2" charset="2"/>
              <a:buChar char="§"/>
            </a:pPr>
            <a:endParaRPr lang="en-US" sz="2000" dirty="0" smtClean="0"/>
          </a:p>
          <a:p>
            <a:pPr lvl="1" algn="just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consumers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&amp; act on  safety labeling 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Detergent Industry Network for CLP Classification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80F4-E81D-4A60-8008-BAB41EFED4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/>
              <a:t>Do consumers notice,</a:t>
            </a:r>
            <a:r>
              <a:rPr lang="en-US" sz="3200" b="1" dirty="0" smtClean="0"/>
              <a:t> understand</a:t>
            </a:r>
            <a:r>
              <a:rPr lang="en-US" sz="3200" dirty="0" smtClean="0"/>
              <a:t>  &amp; act on  safety labeling</a:t>
            </a:r>
            <a:endParaRPr lang="en-US" sz="32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133600" y="3886200"/>
            <a:ext cx="228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1752600" y="4050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DPD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587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CLP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6819900" y="5524500"/>
            <a:ext cx="152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19" name="Group 18"/>
          <p:cNvGrpSpPr/>
          <p:nvPr/>
        </p:nvGrpSpPr>
        <p:grpSpPr>
          <a:xfrm>
            <a:off x="0" y="1974336"/>
            <a:ext cx="6442039" cy="4883664"/>
            <a:chOff x="1676400" y="1974336"/>
            <a:chExt cx="6442039" cy="48836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974336"/>
              <a:ext cx="6442039" cy="4883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172200" y="4876800"/>
              <a:ext cx="1905000" cy="175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1" y="5257800"/>
              <a:ext cx="1219200" cy="12525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12" name="Rectangle 11"/>
          <p:cNvSpPr/>
          <p:nvPr/>
        </p:nvSpPr>
        <p:spPr>
          <a:xfrm rot="5400000">
            <a:off x="3390900" y="4000500"/>
            <a:ext cx="228600" cy="213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Rectangle 17"/>
          <p:cNvSpPr/>
          <p:nvPr/>
        </p:nvSpPr>
        <p:spPr>
          <a:xfrm rot="5400000">
            <a:off x="5410200" y="4495800"/>
            <a:ext cx="228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Box 19"/>
          <p:cNvSpPr txBox="1"/>
          <p:nvPr/>
        </p:nvSpPr>
        <p:spPr>
          <a:xfrm>
            <a:off x="4648200" y="6183124"/>
            <a:ext cx="1371600" cy="446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50" b="1" dirty="0" smtClean="0"/>
              <a:t>Danger </a:t>
            </a:r>
          </a:p>
          <a:p>
            <a:r>
              <a:rPr lang="en-US" sz="1150" dirty="0" smtClean="0"/>
              <a:t>Eye Category 2</a:t>
            </a:r>
            <a:endParaRPr lang="en-US" sz="115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6200" y="3962400"/>
            <a:ext cx="990600" cy="2438400"/>
            <a:chOff x="685800" y="3886200"/>
            <a:chExt cx="762000" cy="2438400"/>
          </a:xfrm>
        </p:grpSpPr>
        <p:sp>
          <p:nvSpPr>
            <p:cNvPr id="22" name="Rectangle 21"/>
            <p:cNvSpPr/>
            <p:nvPr/>
          </p:nvSpPr>
          <p:spPr>
            <a:xfrm>
              <a:off x="990600" y="3886200"/>
              <a:ext cx="1524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" y="3962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DPD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0" y="5791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CLP</a:t>
              </a:r>
              <a:endParaRPr lang="en-US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81800" y="3657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“Complacency with handling truly dangerous chemicals is a real concern ”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3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75686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Detergents required to label a lot of chemistry including %  ranges for some ingredients</a:t>
            </a:r>
            <a:endParaRPr lang="en-US" sz="1600" b="1" dirty="0"/>
          </a:p>
          <a:p>
            <a:pPr algn="just"/>
            <a:r>
              <a:rPr lang="en-US" sz="1600" dirty="0"/>
              <a:t>— </a:t>
            </a:r>
            <a:r>
              <a:rPr lang="en-US" sz="1400" dirty="0"/>
              <a:t>phosphates, </a:t>
            </a:r>
            <a:r>
              <a:rPr lang="en-US" sz="1400" dirty="0" smtClean="0"/>
              <a:t> </a:t>
            </a:r>
            <a:r>
              <a:rPr lang="en-US" sz="1400" dirty="0" err="1"/>
              <a:t>phosphonates</a:t>
            </a:r>
            <a:r>
              <a:rPr lang="en-US" sz="1400" dirty="0"/>
              <a:t>, </a:t>
            </a:r>
            <a:r>
              <a:rPr lang="en-US" sz="1400" dirty="0" smtClean="0"/>
              <a:t> </a:t>
            </a:r>
            <a:r>
              <a:rPr lang="en-US" sz="1400" dirty="0"/>
              <a:t>anionic surfactants, </a:t>
            </a:r>
            <a:r>
              <a:rPr lang="en-US" sz="1400" dirty="0" smtClean="0"/>
              <a:t> </a:t>
            </a:r>
            <a:r>
              <a:rPr lang="en-US" sz="1400" dirty="0"/>
              <a:t>cationic surfactants, </a:t>
            </a:r>
            <a:r>
              <a:rPr lang="en-US" sz="1400" dirty="0" err="1" smtClean="0"/>
              <a:t>amphoteric</a:t>
            </a:r>
            <a:r>
              <a:rPr lang="en-US" sz="1400" dirty="0" smtClean="0"/>
              <a:t> </a:t>
            </a:r>
            <a:r>
              <a:rPr lang="en-US" sz="1400" dirty="0"/>
              <a:t>surfactants, </a:t>
            </a:r>
            <a:r>
              <a:rPr lang="en-US" sz="1400" dirty="0" smtClean="0"/>
              <a:t>  </a:t>
            </a:r>
            <a:r>
              <a:rPr lang="en-US" sz="1400" dirty="0"/>
              <a:t>non-ionic surfactants, </a:t>
            </a:r>
            <a:r>
              <a:rPr lang="en-US" sz="1400" dirty="0" smtClean="0"/>
              <a:t> </a:t>
            </a:r>
            <a:r>
              <a:rPr lang="en-US" sz="1400" dirty="0"/>
              <a:t>oxygen-based bleaching agents, </a:t>
            </a:r>
            <a:r>
              <a:rPr lang="en-US" sz="1400" dirty="0" smtClean="0"/>
              <a:t>chlorine-based </a:t>
            </a:r>
            <a:r>
              <a:rPr lang="en-US" sz="1400" dirty="0"/>
              <a:t>bleaching agents, </a:t>
            </a:r>
            <a:r>
              <a:rPr lang="en-US" sz="1400" dirty="0" smtClean="0"/>
              <a:t> </a:t>
            </a:r>
            <a:r>
              <a:rPr lang="en-US" sz="1400" dirty="0" err="1"/>
              <a:t>EDTA</a:t>
            </a:r>
            <a:r>
              <a:rPr lang="en-US" sz="1400" dirty="0"/>
              <a:t> and salts thereof, </a:t>
            </a:r>
            <a:r>
              <a:rPr lang="en-US" sz="1400" dirty="0" smtClean="0"/>
              <a:t> </a:t>
            </a:r>
            <a:r>
              <a:rPr lang="en-US" sz="1400" dirty="0" err="1"/>
              <a:t>NTA</a:t>
            </a:r>
            <a:r>
              <a:rPr lang="en-US" sz="1400" dirty="0"/>
              <a:t> (</a:t>
            </a:r>
            <a:r>
              <a:rPr lang="en-US" sz="1400" dirty="0" err="1"/>
              <a:t>nitrilotriacetic</a:t>
            </a:r>
            <a:r>
              <a:rPr lang="en-US" sz="1400" dirty="0"/>
              <a:t> acid) and salts thereof, </a:t>
            </a:r>
            <a:r>
              <a:rPr lang="en-US" sz="1400" dirty="0" smtClean="0"/>
              <a:t> </a:t>
            </a:r>
            <a:r>
              <a:rPr lang="en-US" sz="1400" dirty="0"/>
              <a:t>phenols and halogenated phenols, </a:t>
            </a:r>
            <a:r>
              <a:rPr lang="en-US" sz="1400" dirty="0" err="1" smtClean="0"/>
              <a:t>paradichlorobenzene</a:t>
            </a:r>
            <a:r>
              <a:rPr lang="en-US" sz="1400" dirty="0"/>
              <a:t>, </a:t>
            </a:r>
            <a:r>
              <a:rPr lang="en-US" sz="1400" dirty="0" smtClean="0"/>
              <a:t> </a:t>
            </a:r>
            <a:r>
              <a:rPr lang="en-US" sz="1400" dirty="0"/>
              <a:t>aromatic hydrocarbons, </a:t>
            </a:r>
            <a:r>
              <a:rPr lang="en-US" sz="1400" dirty="0" smtClean="0"/>
              <a:t>aliphatic </a:t>
            </a:r>
            <a:r>
              <a:rPr lang="en-US" sz="1400" dirty="0"/>
              <a:t>hydrocarbons, </a:t>
            </a:r>
          </a:p>
          <a:p>
            <a:pPr algn="just"/>
            <a:r>
              <a:rPr lang="en-US" sz="1400" dirty="0" smtClean="0"/>
              <a:t> </a:t>
            </a:r>
            <a:r>
              <a:rPr lang="en-US" sz="1400" dirty="0"/>
              <a:t>halogenated hydrocarbons, </a:t>
            </a:r>
            <a:r>
              <a:rPr lang="en-US" sz="1400" dirty="0" smtClean="0"/>
              <a:t> </a:t>
            </a:r>
            <a:r>
              <a:rPr lang="en-US" sz="1400" dirty="0"/>
              <a:t>soap, </a:t>
            </a:r>
            <a:r>
              <a:rPr lang="en-US" sz="1400" dirty="0" smtClean="0"/>
              <a:t> </a:t>
            </a:r>
            <a:r>
              <a:rPr lang="en-US" sz="1400" dirty="0" err="1" smtClean="0"/>
              <a:t>zeolites</a:t>
            </a:r>
            <a:r>
              <a:rPr lang="en-US" sz="1400" dirty="0"/>
              <a:t>, </a:t>
            </a:r>
            <a:r>
              <a:rPr lang="en-US" sz="1400" dirty="0" err="1" smtClean="0"/>
              <a:t>polycarboxylates</a:t>
            </a:r>
            <a:r>
              <a:rPr lang="en-US" sz="1400" dirty="0"/>
              <a:t>. </a:t>
            </a:r>
            <a:r>
              <a:rPr lang="en-US" sz="1400" dirty="0" smtClean="0"/>
              <a:t>enzymes</a:t>
            </a:r>
            <a:r>
              <a:rPr lang="en-US" sz="1400" dirty="0"/>
              <a:t>, </a:t>
            </a:r>
            <a:r>
              <a:rPr lang="en-US" sz="1400" dirty="0" smtClean="0"/>
              <a:t>disinfectants, optical </a:t>
            </a:r>
            <a:r>
              <a:rPr lang="en-US" sz="1400" dirty="0"/>
              <a:t>brighteners, </a:t>
            </a:r>
            <a:r>
              <a:rPr lang="en-US" sz="1400" dirty="0" smtClean="0"/>
              <a:t>perfumes &amp; preservatives</a:t>
            </a:r>
            <a:endParaRPr lang="en-US" sz="1400" b="1" dirty="0" smtClean="0"/>
          </a:p>
          <a:p>
            <a:pPr algn="just"/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Opportunity to simplify ingredient listing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label only critical safety ingredients  &amp; performance/ claims related ingredients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list allergens &amp; preservatives only once</a:t>
            </a:r>
          </a:p>
          <a:p>
            <a:pPr lvl="1"/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detailed ingredients can be notified to </a:t>
            </a:r>
            <a:r>
              <a:rPr lang="en-US" dirty="0" err="1" smtClean="0"/>
              <a:t>PCCs</a:t>
            </a:r>
            <a:r>
              <a:rPr lang="en-US" dirty="0" smtClean="0"/>
              <a:t>  (</a:t>
            </a:r>
            <a:r>
              <a:rPr lang="en-US" dirty="0" err="1" smtClean="0"/>
              <a:t>CLP</a:t>
            </a:r>
            <a:r>
              <a:rPr lang="en-US" dirty="0" smtClean="0"/>
              <a:t>  Reg.) &amp; public website (Detergent  Reg.)</a:t>
            </a:r>
          </a:p>
          <a:p>
            <a:pPr lvl="1"/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supplemental digital solutions – Quick Response Codes in store /on pack</a:t>
            </a:r>
          </a:p>
          <a:p>
            <a:pPr lvl="1"/>
            <a:endParaRPr lang="en-US" dirty="0" smtClean="0"/>
          </a:p>
          <a:p>
            <a:pPr lvl="2">
              <a:buFont typeface="Wingdings" pitchFamily="2" charset="2"/>
              <a:buChar char="ü"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consumers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&amp; act on –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safety labeling?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consumers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&amp; act on  safety labeling?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381000" y="4495800"/>
            <a:ext cx="5410200" cy="2209799"/>
            <a:chOff x="406396" y="1981199"/>
            <a:chExt cx="5770838" cy="289559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396" y="1981199"/>
              <a:ext cx="5770838" cy="2895599"/>
            </a:xfrm>
            <a:prstGeom prst="rect">
              <a:avLst/>
            </a:prstGeom>
            <a:noFill/>
            <a:ln w="15875" cmpd="thickThin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23196" y="2971799"/>
              <a:ext cx="5410200" cy="1371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447800"/>
            <a:ext cx="6172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AISE</a:t>
            </a:r>
            <a:r>
              <a:rPr lang="en-US" sz="2400" b="1" dirty="0" smtClean="0"/>
              <a:t> Safe Use Icons (since 2004)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Consumer research insights – 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consumers notice pictures and can quickly understand simple visuals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consumers do not spend the time to read hazard, precautionary text on detergent labels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400" b="1" dirty="0" smtClean="0"/>
              <a:t>There are indications that safety labeling could  be improved:</a:t>
            </a:r>
          </a:p>
          <a:p>
            <a:pPr lvl="1"/>
            <a:r>
              <a:rPr lang="en-US" sz="6200" dirty="0" err="1" smtClean="0"/>
              <a:t>CLP</a:t>
            </a:r>
            <a:r>
              <a:rPr lang="en-US" sz="6200" dirty="0" smtClean="0"/>
              <a:t> increased label congestion &amp; change management complexity (more classified products, more label information, more individual pack layer labels )</a:t>
            </a:r>
          </a:p>
          <a:p>
            <a:pPr lvl="1"/>
            <a:r>
              <a:rPr lang="en-US" sz="6200" dirty="0" smtClean="0"/>
              <a:t>duplication between legislation &amp; </a:t>
            </a:r>
            <a:r>
              <a:rPr lang="en-US" sz="6200" dirty="0"/>
              <a:t>excessive </a:t>
            </a:r>
            <a:r>
              <a:rPr lang="en-US" sz="6200" dirty="0" smtClean="0"/>
              <a:t>ingredient listing</a:t>
            </a:r>
          </a:p>
          <a:p>
            <a:pPr marL="457200" lvl="1" indent="0">
              <a:buNone/>
            </a:pPr>
            <a:endParaRPr lang="en-US" sz="6200" dirty="0" smtClean="0"/>
          </a:p>
          <a:p>
            <a:pPr marL="457200" lvl="1" indent="0">
              <a:buNone/>
            </a:pPr>
            <a:r>
              <a:rPr lang="en-US" sz="6200" dirty="0" smtClean="0"/>
              <a:t>Research </a:t>
            </a:r>
            <a:r>
              <a:rPr lang="en-US" sz="6200" dirty="0"/>
              <a:t>suggests most </a:t>
            </a:r>
            <a:r>
              <a:rPr lang="en-US" sz="6200" dirty="0" smtClean="0"/>
              <a:t>consumers:</a:t>
            </a:r>
          </a:p>
          <a:p>
            <a:pPr lvl="1"/>
            <a:r>
              <a:rPr lang="en-US" sz="6300" dirty="0" smtClean="0"/>
              <a:t>do not read detergent label text</a:t>
            </a:r>
          </a:p>
          <a:p>
            <a:pPr lvl="2"/>
            <a:r>
              <a:rPr lang="en-US" sz="5900" dirty="0" smtClean="0"/>
              <a:t>those that do are guided by their </a:t>
            </a:r>
            <a:r>
              <a:rPr lang="en-US" sz="5900" dirty="0"/>
              <a:t>risk </a:t>
            </a:r>
            <a:r>
              <a:rPr lang="en-US" sz="5900" dirty="0" smtClean="0"/>
              <a:t>perception</a:t>
            </a:r>
          </a:p>
          <a:p>
            <a:pPr lvl="2"/>
            <a:endParaRPr lang="en-US" sz="5900" dirty="0" smtClean="0"/>
          </a:p>
          <a:p>
            <a:pPr lvl="1"/>
            <a:r>
              <a:rPr lang="en-US" sz="6200" dirty="0" smtClean="0"/>
              <a:t>notice</a:t>
            </a:r>
            <a:r>
              <a:rPr lang="en-US" sz="6200" dirty="0"/>
              <a:t>, </a:t>
            </a:r>
            <a:r>
              <a:rPr lang="en-US" sz="6200" dirty="0" smtClean="0"/>
              <a:t>understand </a:t>
            </a:r>
            <a:r>
              <a:rPr lang="en-US" sz="6200" dirty="0" smtClean="0"/>
              <a:t>targeted </a:t>
            </a:r>
            <a:r>
              <a:rPr lang="en-US" sz="6200" dirty="0"/>
              <a:t>safety </a:t>
            </a:r>
            <a:r>
              <a:rPr lang="en-US" sz="6200" dirty="0" smtClean="0"/>
              <a:t>icons</a:t>
            </a:r>
          </a:p>
          <a:p>
            <a:pPr lvl="1"/>
            <a:endParaRPr lang="en-US" sz="5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229600" cy="838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safety labeling fit for purpose?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5858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/>
              <a:t>-   </a:t>
            </a:r>
            <a:r>
              <a:rPr lang="en-US" sz="2800" b="1" dirty="0" smtClean="0">
                <a:solidFill>
                  <a:srgbClr val="FF0000"/>
                </a:solidFill>
              </a:rPr>
              <a:t>Could simplification enhance  safe use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5600" b="1" dirty="0" smtClean="0"/>
          </a:p>
          <a:p>
            <a:r>
              <a:rPr lang="en-US" sz="8000" b="1" dirty="0" smtClean="0"/>
              <a:t>Get  safety labeling/ communication in proportion</a:t>
            </a:r>
          </a:p>
          <a:p>
            <a:pPr lvl="1"/>
            <a:r>
              <a:rPr lang="en-US" sz="7200" dirty="0" err="1" smtClean="0"/>
              <a:t>AISE</a:t>
            </a:r>
            <a:r>
              <a:rPr lang="en-US" sz="7200" dirty="0" smtClean="0"/>
              <a:t>  wants safety labeling to be  easily visible, understandable, space efficient and innovation friendly. </a:t>
            </a:r>
          </a:p>
          <a:p>
            <a:pPr lvl="1"/>
            <a:r>
              <a:rPr lang="en-US" sz="7200" dirty="0" smtClean="0"/>
              <a:t>We continue to support other medias to drive safe use </a:t>
            </a:r>
          </a:p>
          <a:p>
            <a:endParaRPr lang="en-US" sz="5600" b="1" dirty="0" smtClean="0"/>
          </a:p>
          <a:p>
            <a:r>
              <a:rPr lang="en-US" sz="8000" b="1" dirty="0" smtClean="0"/>
              <a:t>Simplify</a:t>
            </a:r>
          </a:p>
          <a:p>
            <a:pPr lvl="1">
              <a:buFont typeface="Wingdings" pitchFamily="2" charset="2"/>
              <a:buChar char="ü"/>
            </a:pPr>
            <a:r>
              <a:rPr lang="en-US" sz="7200" dirty="0" smtClean="0"/>
              <a:t>Less text and more targeted safe use icons </a:t>
            </a:r>
          </a:p>
          <a:p>
            <a:pPr lvl="2">
              <a:buFont typeface="Wingdings" pitchFamily="2" charset="2"/>
              <a:buChar char="ü"/>
            </a:pPr>
            <a:r>
              <a:rPr lang="en-US" sz="7200" dirty="0" smtClean="0"/>
              <a:t>Merge Detergent Regulation , </a:t>
            </a:r>
            <a:r>
              <a:rPr lang="en-US" sz="7200" dirty="0" err="1" smtClean="0"/>
              <a:t>BPR</a:t>
            </a:r>
            <a:r>
              <a:rPr lang="en-US" sz="7200" dirty="0" smtClean="0"/>
              <a:t> Ingredient list &amp; </a:t>
            </a:r>
            <a:r>
              <a:rPr lang="en-US" sz="7200" dirty="0" err="1" smtClean="0"/>
              <a:t>CLP</a:t>
            </a:r>
            <a:r>
              <a:rPr lang="en-US" sz="7200" dirty="0" smtClean="0"/>
              <a:t> art.18 ingredient lists</a:t>
            </a:r>
          </a:p>
          <a:p>
            <a:pPr lvl="2">
              <a:buFont typeface="Wingdings" pitchFamily="2" charset="2"/>
              <a:buChar char="ü"/>
            </a:pPr>
            <a:endParaRPr lang="en-US" sz="4800" dirty="0" smtClean="0"/>
          </a:p>
          <a:p>
            <a:pPr lvl="2">
              <a:buFont typeface="Wingdings" pitchFamily="2" charset="2"/>
              <a:buChar char="ü"/>
            </a:pPr>
            <a:r>
              <a:rPr lang="en-US" sz="7200" dirty="0" smtClean="0"/>
              <a:t>Label only critical safety ingredients  &amp; performance, claims related ingredients</a:t>
            </a:r>
          </a:p>
          <a:p>
            <a:pPr lvl="2">
              <a:buFont typeface="Wingdings" pitchFamily="2" charset="2"/>
              <a:buChar char="ü"/>
            </a:pPr>
            <a:endParaRPr lang="en-US" sz="4800" dirty="0" smtClean="0"/>
          </a:p>
          <a:p>
            <a:pPr lvl="2">
              <a:buFont typeface="Wingdings" pitchFamily="2" charset="2"/>
              <a:buChar char="ü"/>
            </a:pPr>
            <a:r>
              <a:rPr lang="en-US" sz="7200" dirty="0" smtClean="0"/>
              <a:t>Watch out ! with </a:t>
            </a:r>
            <a:r>
              <a:rPr lang="en-US" sz="7200" dirty="0" err="1" smtClean="0"/>
              <a:t>CLP</a:t>
            </a:r>
            <a:r>
              <a:rPr lang="en-US" sz="7200" dirty="0" smtClean="0"/>
              <a:t> </a:t>
            </a:r>
            <a:r>
              <a:rPr lang="en-US" sz="7200" dirty="0" err="1" smtClean="0"/>
              <a:t>PCC</a:t>
            </a:r>
            <a:r>
              <a:rPr lang="en-US" sz="7200" dirty="0" smtClean="0"/>
              <a:t> notifications - Formulation changes not requiring new artwork today should not drive new artwork  to accommodate new </a:t>
            </a:r>
            <a:r>
              <a:rPr lang="en-US" sz="7200" dirty="0" err="1" smtClean="0"/>
              <a:t>UFIs</a:t>
            </a:r>
            <a:endParaRPr lang="en-US" sz="7200" dirty="0" smtClean="0"/>
          </a:p>
          <a:p>
            <a:pPr lvl="2">
              <a:buFont typeface="Wingdings" pitchFamily="2" charset="2"/>
              <a:buChar char="ü"/>
            </a:pPr>
            <a:endParaRPr lang="en-US" sz="4800" b="1" dirty="0" smtClean="0"/>
          </a:p>
          <a:p>
            <a:pPr lvl="2">
              <a:buFont typeface="Wingdings" pitchFamily="2" charset="2"/>
              <a:buChar char="ü"/>
            </a:pPr>
            <a:r>
              <a:rPr lang="en-US" sz="7200" dirty="0" smtClean="0"/>
              <a:t> Notify detailed ingredients to </a:t>
            </a:r>
            <a:r>
              <a:rPr lang="en-US" sz="7200" dirty="0" err="1" smtClean="0"/>
              <a:t>PCCs</a:t>
            </a:r>
            <a:r>
              <a:rPr lang="en-US" sz="7200" dirty="0" smtClean="0"/>
              <a:t>  (</a:t>
            </a:r>
            <a:r>
              <a:rPr lang="en-US" sz="7200" dirty="0" err="1" smtClean="0"/>
              <a:t>CLP</a:t>
            </a:r>
            <a:r>
              <a:rPr lang="en-US" sz="7200" dirty="0" smtClean="0"/>
              <a:t> ) &amp; public website (Detergent  reg.) </a:t>
            </a:r>
          </a:p>
          <a:p>
            <a:pPr lvl="3">
              <a:buFont typeface="Wingdings" pitchFamily="2" charset="2"/>
              <a:buChar char="ü"/>
            </a:pPr>
            <a:r>
              <a:rPr lang="en-US" sz="6800" dirty="0" smtClean="0"/>
              <a:t>New </a:t>
            </a:r>
            <a:r>
              <a:rPr lang="en-US" sz="6800" dirty="0" err="1" smtClean="0"/>
              <a:t>PCC</a:t>
            </a:r>
            <a:r>
              <a:rPr lang="en-US" sz="6800" dirty="0" smtClean="0"/>
              <a:t> notification process may render much of on pack safety labeling redundant</a:t>
            </a:r>
          </a:p>
          <a:p>
            <a:pPr lvl="3">
              <a:buNone/>
            </a:pPr>
            <a:endParaRPr lang="en-US" sz="4800" dirty="0" smtClean="0"/>
          </a:p>
          <a:p>
            <a:pPr lvl="2">
              <a:buFont typeface="Wingdings" pitchFamily="2" charset="2"/>
              <a:buChar char="ü"/>
            </a:pPr>
            <a:r>
              <a:rPr lang="en-US" sz="7200" dirty="0" smtClean="0"/>
              <a:t>digital solutions  -leverage websites and Quick Response Codes in store, on pack</a:t>
            </a:r>
          </a:p>
          <a:p>
            <a:endParaRPr lang="en-US" sz="7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762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How can we simplify &amp; improve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THANK YOU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just">
              <a:buNone/>
            </a:pPr>
            <a:r>
              <a:rPr lang="en-US" dirty="0" smtClean="0"/>
              <a:t>We look forward to your support this afternoon in</a:t>
            </a:r>
          </a:p>
          <a:p>
            <a:pPr algn="just">
              <a:buNone/>
            </a:pPr>
            <a:r>
              <a:rPr lang="en-US" dirty="0" smtClean="0"/>
              <a:t> refining our consumer research proposal to better</a:t>
            </a:r>
          </a:p>
          <a:p>
            <a:pPr algn="just">
              <a:buNone/>
            </a:pPr>
            <a:r>
              <a:rPr lang="en-US" dirty="0" smtClean="0"/>
              <a:t> understand how consumers perceive &amp; use</a:t>
            </a:r>
          </a:p>
          <a:p>
            <a:pPr algn="just">
              <a:buNone/>
            </a:pPr>
            <a:r>
              <a:rPr lang="en-US" dirty="0" smtClean="0"/>
              <a:t>detergent labels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Lets continue to work together to improve safe use</a:t>
            </a:r>
          </a:p>
          <a:p>
            <a:pPr>
              <a:buNone/>
            </a:pPr>
            <a:r>
              <a:rPr lang="en-US" dirty="0" smtClean="0"/>
              <a:t> of detergents by consumers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</p:spPr>
        <p:txBody>
          <a:bodyPr>
            <a:noAutofit/>
          </a:bodyPr>
          <a:lstStyle/>
          <a:p>
            <a:endParaRPr lang="en-GB" sz="2600" dirty="0" smtClean="0"/>
          </a:p>
          <a:p>
            <a:r>
              <a:rPr lang="en-GB" sz="2600" dirty="0" err="1" smtClean="0"/>
              <a:t>AISE</a:t>
            </a:r>
            <a:r>
              <a:rPr lang="en-GB" sz="2600" dirty="0" smtClean="0"/>
              <a:t> embraces the opportunity of this workshop and the planned consumer research program to help consumers </a:t>
            </a:r>
            <a:r>
              <a:rPr lang="en-US" sz="2600" dirty="0" smtClean="0"/>
              <a:t>notice, understand, and act upon safety information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err="1" smtClean="0"/>
              <a:t>AISE</a:t>
            </a:r>
            <a:r>
              <a:rPr lang="en-GB" sz="2600" dirty="0" smtClean="0"/>
              <a:t> has a long history of dialogue with stakeholders at EU and national level in progressing the safety and sustainability agenda of our sector </a:t>
            </a:r>
            <a:r>
              <a:rPr lang="en-GB" sz="2000" dirty="0" smtClean="0"/>
              <a:t>(Sustainable Cleaning Charter 2004)</a:t>
            </a:r>
          </a:p>
          <a:p>
            <a:pPr>
              <a:buNone/>
            </a:pPr>
            <a:endParaRPr lang="en-GB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Do consumers </a:t>
            </a:r>
            <a:r>
              <a:rPr lang="en-US" sz="3200" b="1" dirty="0" smtClean="0"/>
              <a:t>notice, understand  &amp; act on </a:t>
            </a:r>
            <a:r>
              <a:rPr lang="en-US" sz="3200" dirty="0" smtClean="0"/>
              <a:t>safety labeling 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Do consumers </a:t>
            </a:r>
            <a:r>
              <a:rPr lang="en-US" sz="3200" b="1" dirty="0" smtClean="0"/>
              <a:t>notice,</a:t>
            </a:r>
            <a:r>
              <a:rPr lang="en-US" sz="3200" dirty="0" smtClean="0"/>
              <a:t> understand  &amp; act on safety labeling 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 Safety information labeled  on detergents</a:t>
            </a:r>
          </a:p>
          <a:p>
            <a:endParaRPr lang="en-US" dirty="0"/>
          </a:p>
          <a:p>
            <a:pPr lvl="1"/>
            <a:r>
              <a:rPr lang="en-US" sz="2600" dirty="0" err="1" smtClean="0"/>
              <a:t>CLP</a:t>
            </a:r>
            <a:r>
              <a:rPr lang="en-US" sz="2600" dirty="0" smtClean="0"/>
              <a:t> Regulation mandated hazard symbols, hazard  &amp; precautionary phrases, ingredients contributing to classification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Detergent Regulation  mandated ingredient list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Product usage instructions</a:t>
            </a:r>
          </a:p>
          <a:p>
            <a:endParaRPr lang="en-US" sz="2600" dirty="0"/>
          </a:p>
          <a:p>
            <a:pPr lvl="1"/>
            <a:r>
              <a:rPr lang="en-US" sz="2600" dirty="0" err="1" smtClean="0"/>
              <a:t>AISE</a:t>
            </a:r>
            <a:r>
              <a:rPr lang="en-US" sz="2600" dirty="0" smtClean="0"/>
              <a:t> safety symbols (voluntary &amp; supplemental to required elements)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7482060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3200" y="5257800"/>
            <a:ext cx="3352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124200"/>
            <a:ext cx="33528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2514600"/>
            <a:ext cx="914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CLP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Regulation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6200" y="516993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Detergent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Regulation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5627132"/>
            <a:ext cx="1295400" cy="116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7200" y="2020669"/>
            <a:ext cx="220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AISE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Safe Use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Icons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58000" y="2513112"/>
            <a:ext cx="1219200" cy="382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00200" y="3581400"/>
            <a:ext cx="1143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46"/>
          <p:cNvSpPr txBox="1">
            <a:spLocks noGrp="1"/>
          </p:cNvSpPr>
          <p:nvPr>
            <p:ph type="title"/>
          </p:nvPr>
        </p:nvSpPr>
        <p:spPr>
          <a:xfrm>
            <a:off x="564828" y="335577"/>
            <a:ext cx="801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Safety information tends to be labeled Back of Pack 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248400" y="51816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81800" y="4953000"/>
            <a:ext cx="1219200" cy="382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4800" y="46290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(Branding)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465" y="1295400"/>
            <a:ext cx="513693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AISE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Safe Use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Icons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2438400"/>
            <a:ext cx="1295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46"/>
          <p:cNvSpPr txBox="1">
            <a:spLocks noGrp="1"/>
          </p:cNvSpPr>
          <p:nvPr>
            <p:ph type="title"/>
          </p:nvPr>
        </p:nvSpPr>
        <p:spPr>
          <a:xfrm>
            <a:off x="1434919" y="62805"/>
            <a:ext cx="6274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Safety information sometimes repeated </a:t>
            </a:r>
            <a:br>
              <a:rPr lang="en-US" sz="2800" b="1" dirty="0" smtClean="0"/>
            </a:br>
            <a:r>
              <a:rPr lang="en-US" sz="2800" b="1" dirty="0" smtClean="0"/>
              <a:t>on top of pack &amp; on inner packaging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26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CLP</a:t>
            </a:r>
            <a:r>
              <a:rPr lang="en-US" b="1" dirty="0" smtClean="0">
                <a:solidFill>
                  <a:srgbClr val="FF0000"/>
                </a:solidFill>
              </a:rPr>
              <a:t> Regulation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" y="2895600"/>
            <a:ext cx="3962400" cy="1600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2438400"/>
            <a:ext cx="37338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Usage Instructions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91200" y="2667000"/>
            <a:ext cx="1143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63246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en-US" sz="6000" dirty="0" smtClean="0"/>
          </a:p>
          <a:p>
            <a:pPr lvl="1">
              <a:buNone/>
            </a:pPr>
            <a:endParaRPr lang="en-US" sz="3600" b="1" dirty="0" smtClean="0"/>
          </a:p>
          <a:p>
            <a:pPr lvl="1">
              <a:buNone/>
            </a:pPr>
            <a:r>
              <a:rPr lang="en-US" sz="5100" b="1" dirty="0" smtClean="0"/>
              <a:t>Congested labels since July 2015</a:t>
            </a:r>
          </a:p>
          <a:p>
            <a:pPr lvl="2">
              <a:buNone/>
            </a:pPr>
            <a:endParaRPr lang="en-US" sz="3200" dirty="0" smtClean="0"/>
          </a:p>
          <a:p>
            <a:pPr lvl="2"/>
            <a:r>
              <a:rPr lang="en-US" sz="3100" b="1" dirty="0" err="1" smtClean="0"/>
              <a:t>CLP</a:t>
            </a:r>
            <a:r>
              <a:rPr lang="en-US" sz="3100" b="1" dirty="0" smtClean="0"/>
              <a:t>  classified more products</a:t>
            </a:r>
          </a:p>
          <a:p>
            <a:pPr lvl="3"/>
            <a:r>
              <a:rPr lang="en-US" sz="2600" dirty="0" smtClean="0"/>
              <a:t>increased  space demands raising inventory complexity with more labels (</a:t>
            </a:r>
            <a:r>
              <a:rPr lang="en-US" sz="2600" dirty="0" err="1" smtClean="0"/>
              <a:t>skus</a:t>
            </a:r>
            <a:r>
              <a:rPr lang="en-US" sz="2600" dirty="0" smtClean="0"/>
              <a:t>) required to  accommodate European language needs</a:t>
            </a:r>
          </a:p>
          <a:p>
            <a:pPr lvl="3"/>
            <a:r>
              <a:rPr lang="en-US" sz="2600" dirty="0" smtClean="0"/>
              <a:t>higher costs with labeling multiple packaging layers </a:t>
            </a:r>
          </a:p>
          <a:p>
            <a:pPr lvl="4"/>
            <a:r>
              <a:rPr lang="en-US" sz="2600" dirty="0" smtClean="0"/>
              <a:t>new formulation innovations less attractive</a:t>
            </a:r>
          </a:p>
          <a:p>
            <a:pPr lvl="4"/>
            <a:r>
              <a:rPr lang="en-US" sz="2600" dirty="0" smtClean="0"/>
              <a:t>MUST avoid further artwork change management complexity  with  the introduction of Unique Formula Identifier  (</a:t>
            </a:r>
            <a:r>
              <a:rPr lang="en-US" sz="2600" dirty="0" err="1" smtClean="0"/>
              <a:t>UFI</a:t>
            </a:r>
            <a:r>
              <a:rPr lang="en-US" sz="2600" dirty="0" smtClean="0"/>
              <a:t>)  under </a:t>
            </a:r>
            <a:r>
              <a:rPr lang="en-US" sz="2600" dirty="0" err="1" smtClean="0"/>
              <a:t>CLP</a:t>
            </a:r>
            <a:r>
              <a:rPr lang="en-US" sz="2600" dirty="0" smtClean="0"/>
              <a:t> art. 45 . </a:t>
            </a:r>
          </a:p>
          <a:p>
            <a:pPr lvl="5"/>
            <a:r>
              <a:rPr lang="en-US" sz="2600" dirty="0" smtClean="0"/>
              <a:t> Formulation changes not requiring artwork changes today should not  require new artworks to accommodate new </a:t>
            </a:r>
            <a:r>
              <a:rPr lang="en-US" sz="2600" dirty="0" err="1" smtClean="0"/>
              <a:t>UFIs</a:t>
            </a:r>
            <a:endParaRPr lang="en-US" sz="2600" dirty="0" smtClean="0"/>
          </a:p>
          <a:p>
            <a:pPr lvl="3"/>
            <a:endParaRPr lang="en-US" sz="2600" dirty="0" smtClean="0"/>
          </a:p>
          <a:p>
            <a:pPr lvl="2"/>
            <a:r>
              <a:rPr lang="en-US" sz="3100" dirty="0" smtClean="0"/>
              <a:t>Double listing ingredient names in ingredient list &amp; hazard lists</a:t>
            </a:r>
          </a:p>
          <a:p>
            <a:pPr lvl="3"/>
            <a:r>
              <a:rPr lang="en-US" sz="2600" dirty="0" err="1" smtClean="0"/>
              <a:t>CLP</a:t>
            </a:r>
            <a:r>
              <a:rPr lang="en-US" sz="2600" dirty="0" smtClean="0"/>
              <a:t> lists allergenic perfumes &amp; preservatives</a:t>
            </a:r>
          </a:p>
          <a:p>
            <a:pPr lvl="3"/>
            <a:r>
              <a:rPr lang="en-US" sz="2600" dirty="0" smtClean="0"/>
              <a:t>Detergent Regulation lists perfume allergens &amp; preservatives</a:t>
            </a:r>
          </a:p>
          <a:p>
            <a:pPr lvl="3"/>
            <a:r>
              <a:rPr lang="en-US" sz="2600" dirty="0" err="1" smtClean="0"/>
              <a:t>BPR</a:t>
            </a:r>
            <a:r>
              <a:rPr lang="en-US" sz="2600" dirty="0" smtClean="0"/>
              <a:t> lists preservatives</a:t>
            </a:r>
          </a:p>
          <a:p>
            <a:pPr lvl="3">
              <a:buNone/>
            </a:pPr>
            <a:endParaRPr lang="en-US" sz="3300" dirty="0" smtClean="0"/>
          </a:p>
          <a:p>
            <a:pPr lvl="2"/>
            <a:r>
              <a:rPr lang="en-US" sz="3100" dirty="0" smtClean="0"/>
              <a:t>Individual pack language needs remain unchanged </a:t>
            </a:r>
          </a:p>
          <a:p>
            <a:pPr lvl="3">
              <a:buNone/>
            </a:pPr>
            <a:r>
              <a:rPr lang="en-US" sz="2600" dirty="0" smtClean="0"/>
              <a:t>– multi-lingual labels  are CRITICAL to European business models 	</a:t>
            </a:r>
          </a:p>
          <a:p>
            <a:pPr lvl="3">
              <a:buNone/>
            </a:pPr>
            <a:endParaRPr lang="en-US" sz="4000" dirty="0" smtClean="0"/>
          </a:p>
          <a:p>
            <a:pPr lvl="3">
              <a:buNone/>
            </a:pPr>
            <a:endParaRPr lang="en-US" sz="4000" dirty="0" smtClean="0"/>
          </a:p>
          <a:p>
            <a:pPr lvl="3">
              <a:buNone/>
            </a:pPr>
            <a:endParaRPr lang="en-US" sz="4000" dirty="0" smtClean="0"/>
          </a:p>
          <a:p>
            <a:pPr lvl="3">
              <a:buNone/>
            </a:pPr>
            <a:endParaRPr lang="en-US" sz="3600" dirty="0" smtClean="0"/>
          </a:p>
          <a:p>
            <a:pPr lvl="2">
              <a:buNone/>
            </a:pPr>
            <a:endParaRPr lang="en-US" sz="3600" dirty="0" smtClean="0"/>
          </a:p>
          <a:p>
            <a:pPr lvl="3"/>
            <a:endParaRPr lang="en-US" sz="3600" dirty="0" smtClean="0"/>
          </a:p>
          <a:p>
            <a:pPr lvl="3">
              <a:buNone/>
            </a:pPr>
            <a:endParaRPr lang="en-US" sz="4500" dirty="0" smtClean="0"/>
          </a:p>
          <a:p>
            <a:pPr lvl="3">
              <a:buNone/>
            </a:pPr>
            <a:endParaRPr lang="en-US" sz="45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consumers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understand  &amp; act on  safety labeling 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8153400" cy="533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/>
              <a:t>Is all the </a:t>
            </a:r>
            <a:r>
              <a:rPr lang="en-US" sz="2400" b="1" dirty="0" err="1" smtClean="0"/>
              <a:t>CLP</a:t>
            </a:r>
            <a:r>
              <a:rPr lang="en-US" sz="2400" b="1" dirty="0" smtClean="0"/>
              <a:t> label text necessary 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consumers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understand  &amp; act on  safety labeling 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981200"/>
            <a:ext cx="4986337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5785247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purpose cleaner classified under </a:t>
            </a:r>
            <a:r>
              <a:rPr lang="en-US" sz="1600" dirty="0" err="1" smtClean="0"/>
              <a:t>CLP</a:t>
            </a:r>
            <a:endParaRPr lang="en-US" sz="1600" dirty="0" smtClean="0"/>
          </a:p>
          <a:p>
            <a:r>
              <a:rPr lang="en-US" sz="1600" b="1" dirty="0" smtClean="0"/>
              <a:t>(Resort to investing in booklet label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286000" y="5334000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1981199"/>
            <a:ext cx="1752600" cy="3352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7631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purpose cleaner not classified under </a:t>
            </a:r>
            <a:r>
              <a:rPr lang="en-US" sz="1600" dirty="0" err="1" smtClean="0"/>
              <a:t>DPD</a:t>
            </a:r>
            <a:r>
              <a:rPr lang="en-US" sz="1600" dirty="0" smtClean="0"/>
              <a:t>  but classified under </a:t>
            </a:r>
            <a:r>
              <a:rPr lang="en-US" sz="1600" dirty="0" err="1" smtClean="0"/>
              <a:t>CLP</a:t>
            </a:r>
            <a:endParaRPr lang="en-US" sz="1600" dirty="0" smtClean="0"/>
          </a:p>
          <a:p>
            <a:r>
              <a:rPr lang="en-US" sz="1600" b="1" dirty="0" smtClean="0"/>
              <a:t>(Text does not fit!) </a:t>
            </a:r>
          </a:p>
          <a:p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600" y="5257800"/>
            <a:ext cx="1676400" cy="304800"/>
            <a:chOff x="0" y="5257800"/>
            <a:chExt cx="1676400" cy="304800"/>
          </a:xfrm>
        </p:grpSpPr>
        <p:sp>
          <p:nvSpPr>
            <p:cNvPr id="19" name="Rectangle 18"/>
            <p:cNvSpPr/>
            <p:nvPr/>
          </p:nvSpPr>
          <p:spPr>
            <a:xfrm>
              <a:off x="76200" y="5334000"/>
              <a:ext cx="1524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5257800"/>
              <a:ext cx="1676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7200" y="5181600"/>
            <a:ext cx="4876800" cy="381000"/>
            <a:chOff x="0" y="5257800"/>
            <a:chExt cx="1676400" cy="304800"/>
          </a:xfrm>
        </p:grpSpPr>
        <p:sp>
          <p:nvSpPr>
            <p:cNvPr id="22" name="Rectangle 21"/>
            <p:cNvSpPr/>
            <p:nvPr/>
          </p:nvSpPr>
          <p:spPr>
            <a:xfrm>
              <a:off x="76200" y="5334000"/>
              <a:ext cx="1524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257800"/>
              <a:ext cx="1676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200400" y="35814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>
            <a:off x="5562600" y="4876800"/>
            <a:ext cx="3810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>
            <a:off x="7239000" y="4876800"/>
            <a:ext cx="3810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52145"/>
            <a:ext cx="8337564" cy="4306190"/>
          </a:xfrm>
          <a:prstGeom prst="rect">
            <a:avLst/>
          </a:prstGeom>
        </p:spPr>
        <p:txBody>
          <a:bodyPr wrap="square" lIns="58303" tIns="29152" rIns="58303" bIns="2915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New hazard pictograms</a:t>
            </a:r>
          </a:p>
          <a:p>
            <a:endParaRPr lang="en-US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New </a:t>
            </a:r>
            <a:r>
              <a:rPr lang="en-US" sz="2000" b="1" dirty="0">
                <a:latin typeface="+mj-lt"/>
              </a:rPr>
              <a:t>signal words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	WARNING	</a:t>
            </a:r>
            <a:r>
              <a:rPr lang="en-US" dirty="0">
                <a:latin typeface="+mj-lt"/>
              </a:rPr>
              <a:t>indicating less severe hazard</a:t>
            </a:r>
          </a:p>
          <a:p>
            <a:r>
              <a:rPr lang="en-US" b="1" dirty="0">
                <a:latin typeface="+mj-lt"/>
              </a:rPr>
              <a:t>	DANGER  	</a:t>
            </a:r>
            <a:r>
              <a:rPr lang="en-US" dirty="0" smtClean="0">
                <a:latin typeface="+mj-lt"/>
              </a:rPr>
              <a:t>indicating </a:t>
            </a:r>
            <a:r>
              <a:rPr lang="en-US" dirty="0">
                <a:latin typeface="+mj-lt"/>
              </a:rPr>
              <a:t>more severe </a:t>
            </a:r>
            <a:r>
              <a:rPr lang="en-US" dirty="0" smtClean="0">
                <a:latin typeface="+mj-lt"/>
              </a:rPr>
              <a:t>hazard</a:t>
            </a:r>
          </a:p>
          <a:p>
            <a:endParaRPr lang="en-US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New Hazard statements </a:t>
            </a:r>
          </a:p>
          <a:p>
            <a:pPr lvl="1"/>
            <a:r>
              <a:rPr lang="en-US" dirty="0" smtClean="0">
                <a:latin typeface="+mj-lt"/>
              </a:rPr>
              <a:t>e.g. “Harmful to aquatic life with long lasting effects”</a:t>
            </a:r>
          </a:p>
          <a:p>
            <a:pPr lvl="1"/>
            <a:endParaRPr lang="en-US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New Precautionary </a:t>
            </a:r>
            <a:r>
              <a:rPr lang="en-US" b="1" dirty="0">
                <a:latin typeface="+mj-lt"/>
              </a:rPr>
              <a:t>statements 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e.g.  “Dispose pack/contents to …..”: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295400"/>
            <a:ext cx="8991600" cy="1371600"/>
          </a:xfrm>
          <a:prstGeom prst="rect">
            <a:avLst/>
          </a:prstGeom>
        </p:spPr>
        <p:txBody>
          <a:bodyPr lIns="81527" tIns="40768" rIns="81527" bIns="40768"/>
          <a:lstStyle>
            <a:lvl1pPr marL="0" indent="0" algn="l" defTabSz="639926" rtl="0" eaLnBrk="1" latinLnBrk="0" hangingPunct="1">
              <a:spcBef>
                <a:spcPct val="20000"/>
              </a:spcBef>
              <a:buFont typeface="Arial"/>
              <a:buNone/>
              <a:defRPr sz="5000" b="0" i="0" kern="1200">
                <a:solidFill>
                  <a:schemeClr val="tx1"/>
                </a:solidFill>
                <a:latin typeface="Gotham Light"/>
                <a:ea typeface="+mn-ea"/>
                <a:cs typeface="Gotham Light"/>
              </a:defRPr>
            </a:lvl1pPr>
            <a:lvl2pPr marL="1039881" indent="-399953" algn="l" defTabSz="639926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99816" indent="-319963" algn="l" defTabSz="639926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39742" indent="-319963" algn="l" defTabSz="63992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79668" indent="-319963" algn="l" defTabSz="639926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19594" indent="-319963" algn="l" defTabSz="63992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9520" indent="-319963" algn="l" defTabSz="63992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449" indent="-319963" algn="l" defTabSz="63992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9375" indent="-319963" algn="l" defTabSz="63992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Gotham Book"/>
              </a:rPr>
              <a:t>CLP &gt;</a:t>
            </a:r>
            <a:r>
              <a:rPr lang="en-US" sz="2600" b="1" dirty="0" smtClean="0">
                <a:solidFill>
                  <a:srgbClr val="003300"/>
                </a:solidFill>
                <a:latin typeface="Century Gothic" panose="020B0502020202020204" pitchFamily="34" charset="0"/>
                <a:cs typeface="Gotham Book"/>
              </a:rPr>
              <a:t> </a:t>
            </a:r>
          </a:p>
          <a:p>
            <a:r>
              <a:rPr lang="en-US" sz="28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Do they understand new </a:t>
            </a:r>
            <a:r>
              <a:rPr lang="en-US" sz="2800" dirty="0" err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CLP</a:t>
            </a:r>
            <a:r>
              <a:rPr lang="en-US" sz="28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icons, phrases on detergents ?</a:t>
            </a:r>
            <a:endParaRPr lang="en-US" sz="2800" u="sng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24384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consumers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&amp; act on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safety labeling?</a:t>
            </a:r>
          </a:p>
        </p:txBody>
      </p:sp>
    </p:spTree>
    <p:extLst>
      <p:ext uri="{BB962C8B-B14F-4D97-AF65-F5344CB8AC3E}">
        <p14:creationId xmlns="" xmlns:p14="http://schemas.microsoft.com/office/powerpoint/2010/main" val="24290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7340</TotalTime>
  <Words>1030</Words>
  <Application>Microsoft Office PowerPoint</Application>
  <PresentationFormat>On-screen Show (4:3)</PresentationFormat>
  <Paragraphs>191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Towards Improved Safety Labeling   Testimonial from an A.I.S.E. company   Paul Clohessy (P&amp;G)    for A.I.S.E. </vt:lpstr>
      <vt:lpstr>Slide 2</vt:lpstr>
      <vt:lpstr>Do consumers notice, understand  &amp; act on safety labeling ?</vt:lpstr>
      <vt:lpstr>Do consumers notice, understand  &amp; act on safety labeling ?</vt:lpstr>
      <vt:lpstr> Safety information tends to be labeled Back of Pack </vt:lpstr>
      <vt:lpstr> Safety information sometimes repeated  on top of pack &amp; on inner packaging </vt:lpstr>
      <vt:lpstr>Slide 7</vt:lpstr>
      <vt:lpstr>Slide 8</vt:lpstr>
      <vt:lpstr>Slide 9</vt:lpstr>
      <vt:lpstr>DPD symbols labeled on typical detergent products?</vt:lpstr>
      <vt:lpstr>Slide 11</vt:lpstr>
      <vt:lpstr>Do consumers notice, understand  &amp; act on  safety labeling</vt:lpstr>
      <vt:lpstr>Slide 13</vt:lpstr>
      <vt:lpstr>Slide 14</vt:lpstr>
      <vt:lpstr>Slide 15</vt:lpstr>
      <vt:lpstr>Slide 16</vt:lpstr>
      <vt:lpstr>THANK YOU </vt:lpstr>
    </vt:vector>
  </TitlesOfParts>
  <Company>Procter &amp; Gamble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Testimonial from an A.I.S.E. company on label complexity and administration – Paul Clohessy, P&amp;G for A.I.S.E.</dc:title>
  <dc:creator>Clohessy Paul</dc:creator>
  <cp:lastModifiedBy>Clohessy Paul</cp:lastModifiedBy>
  <cp:revision>115</cp:revision>
  <dcterms:created xsi:type="dcterms:W3CDTF">2016-05-26T13:25:26Z</dcterms:created>
  <dcterms:modified xsi:type="dcterms:W3CDTF">2016-06-10T07:31:48Z</dcterms:modified>
</cp:coreProperties>
</file>