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1" r:id="rId1"/>
    <p:sldMasterId id="2147484225" r:id="rId2"/>
  </p:sldMasterIdLst>
  <p:notesMasterIdLst>
    <p:notesMasterId r:id="rId10"/>
  </p:notesMasterIdLst>
  <p:handoutMasterIdLst>
    <p:handoutMasterId r:id="rId11"/>
  </p:handoutMasterIdLst>
  <p:sldIdLst>
    <p:sldId id="296" r:id="rId3"/>
    <p:sldId id="297" r:id="rId4"/>
    <p:sldId id="299" r:id="rId5"/>
    <p:sldId id="298" r:id="rId6"/>
    <p:sldId id="301" r:id="rId7"/>
    <p:sldId id="303" r:id="rId8"/>
    <p:sldId id="302" r:id="rId9"/>
  </p:sldIdLst>
  <p:sldSz cx="9144000" cy="6858000" type="screen4x3"/>
  <p:notesSz cx="6669088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9D26"/>
    <a:srgbClr val="249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33" autoAdjust="0"/>
  </p:normalViewPr>
  <p:slideViewPr>
    <p:cSldViewPr snapToGrid="0"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2556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nl-NL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EB4DEA-F4CF-4370-AED1-31C75DA6230C}" type="datetime1">
              <a:rPr lang="en-US" altLang="nl-NL"/>
              <a:pPr/>
              <a:t>6/9/2016</a:t>
            </a:fld>
            <a:endParaRPr lang="en-US" altLang="nl-NL"/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nl-NL"/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0" y="9430306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31BCFE-A57E-42AC-A065-468EC23C30EE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0681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alt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BA10BBE7-4D6B-42B2-BBC9-EF473B5F278A}" type="datetime1">
              <a:rPr lang="nl-NL" altLang="nl-NL"/>
              <a:pPr/>
              <a:t>9-6-2016</a:t>
            </a:fld>
            <a:endParaRPr lang="nl-NL" alt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altLang="nl-NL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5AE96BA9-5D28-49B8-B2DB-A0348857371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424586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Why</a:t>
            </a:r>
            <a:r>
              <a:rPr lang="nl-NL" dirty="0" smtClean="0"/>
              <a:t> </a:t>
            </a:r>
            <a:r>
              <a:rPr lang="nl-NL" dirty="0" err="1" smtClean="0"/>
              <a:t>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early</a:t>
            </a:r>
            <a:r>
              <a:rPr lang="nl-NL" baseline="0" dirty="0" smtClean="0"/>
              <a:t> start?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96BA9-5D28-49B8-B2DB-A0348857371F}" type="slidenum">
              <a:rPr lang="nl-NL" altLang="nl-NL" smtClean="0"/>
              <a:pPr/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25414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The campaign was implemented in two stages. The first of these, which ran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from 2010 to 2011, focused on awareness and attitude. People should be aware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that household chemicals can be dangerous if used carelessly or incorrectly.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The casual “that won’t happen to me” attitude which many people exhibit needed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to be addressed and they needed to abandon their learned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behaviour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Furthermore, Dutch people needed to be persuaded that reading and following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the instructions printed on the label will help them to safely use household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chemicals, since the label provides practical guidelines on what to do. During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the first stage of the campaign, very few household chemicals carried labels.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During the second stage (2012-2015), the new labels and symbols were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introduced, with the focus being 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recognising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the symbols and actually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following the instructions printed on the label. Starting in 2013, labels began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be added to a growing number of products, and by 2015 nearly all products had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been reclassified and labelled. The process of introducing the new labels will</a:t>
            </a:r>
          </a:p>
          <a:p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be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completed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in 2017.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Since the safe use of household chemicals is not high on the list of priorities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many people, it is more important to create appealing campaigns and find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incentives to ensure that people will take action. The particular incentive we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used was child safety. People feel this is important and are willing to change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their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behaviour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where the health and safety of children is concerned.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96BA9-5D28-49B8-B2DB-A0348857371F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11719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96BA9-5D28-49B8-B2DB-A0348857371F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154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 w="25400">
            <a:noFill/>
            <a:miter lim="800000"/>
            <a:headEnd/>
            <a:tailEnd/>
          </a:ln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nl-NL" sz="1800">
              <a:solidFill>
                <a:srgbClr val="FFFFFF"/>
              </a:solidFill>
            </a:endParaRPr>
          </a:p>
        </p:txBody>
      </p:sp>
      <p:pic>
        <p:nvPicPr>
          <p:cNvPr id="3" name="Picture 6" descr="RO_EZ_NVWA_Logo_Powerpoint_pos_n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47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met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 w="25400">
            <a:noFill/>
            <a:miter lim="800000"/>
            <a:headEnd/>
            <a:tailEnd/>
          </a:ln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nl-NL" sz="1800">
              <a:solidFill>
                <a:srgbClr val="FFFFFF"/>
              </a:solidFill>
            </a:endParaRPr>
          </a:p>
        </p:txBody>
      </p:sp>
      <p:pic>
        <p:nvPicPr>
          <p:cNvPr id="5" name="Picture 7" descr="RO_EZ_NVWA_Logo_Powerpoint_pos_n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929188" y="2500313"/>
            <a:ext cx="3502025" cy="5715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43475" y="3155950"/>
            <a:ext cx="3487738" cy="3059113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Verdana"/>
                <a:cs typeface="Verdana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0"/>
          </p:nvPr>
        </p:nvSpPr>
        <p:spPr>
          <a:xfrm>
            <a:off x="4956175" y="6616700"/>
            <a:ext cx="4157663" cy="2032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nl-NL" altLang="nl-NL"/>
          </a:p>
        </p:txBody>
      </p:sp>
      <p:sp>
        <p:nvSpPr>
          <p:cNvPr id="9" name="shpVoettekst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951413" y="6383338"/>
            <a:ext cx="4165600" cy="206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5662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57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363538" y="1811408"/>
            <a:ext cx="8172450" cy="4351907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shpBeeldmerk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D0105-0E3B-45C7-BA37-B2FAEA91A181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0521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713" y="1233488"/>
            <a:ext cx="8366237" cy="571500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364283" y="1811409"/>
            <a:ext cx="3987424" cy="4390694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4666762" y="1811408"/>
            <a:ext cx="4066189" cy="4381430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shpBeeldmerk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F490B-92F3-4348-BD6E-56FF7A99D28B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8" name="shpVoettekst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8399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713" y="1233488"/>
            <a:ext cx="8415465" cy="571500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6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364283" y="1811409"/>
            <a:ext cx="3987424" cy="4390694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84700" y="1811408"/>
            <a:ext cx="4183063" cy="43433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hpBeeldmerk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0ACD0-654E-4E9F-B3EA-D19C75C38C20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8" name="shpVoettekst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0108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3984625" cy="9461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6713" y="2179638"/>
            <a:ext cx="4008437" cy="403066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20"/>
          <p:cNvSpPr>
            <a:spLocks noGrp="1" noChangeArrowheads="1"/>
          </p:cNvSpPr>
          <p:nvPr>
            <p:ph sz="half" idx="4294967295"/>
          </p:nvPr>
        </p:nvSpPr>
        <p:spPr>
          <a:xfrm>
            <a:off x="4573588" y="1065213"/>
            <a:ext cx="4573587" cy="52546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hpBeeldmerk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69C97-2CE8-4AA3-B5DF-7A64D5AA69B9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10" name="shpVoettekst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6838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 w="25400">
            <a:noFill/>
            <a:miter lim="800000"/>
            <a:headEnd/>
            <a:tailEnd/>
          </a:ln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nl-NL" sz="1800">
              <a:solidFill>
                <a:srgbClr val="FFFFFF"/>
              </a:solidFill>
            </a:endParaRPr>
          </a:p>
        </p:txBody>
      </p:sp>
      <p:pic>
        <p:nvPicPr>
          <p:cNvPr id="1029" name="Picture 5" descr="RO_EZ_NVWA_Logo_Powerpoint_pos_n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69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1" charset="0"/>
          <a:ea typeface="Geneva" charset="-128"/>
          <a:cs typeface="Geneva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1" charset="0"/>
          <a:ea typeface="Geneva" charset="-128"/>
          <a:cs typeface="Geneva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1" charset="0"/>
          <a:ea typeface="Geneva" charset="-128"/>
          <a:cs typeface="Geneva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1" charset="0"/>
          <a:ea typeface="Geneva" charset="-128"/>
          <a:cs typeface="Geneva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1" charset="0"/>
        </a:defRPr>
      </a:lvl9pPr>
    </p:titleStyle>
    <p:bodyStyle>
      <a:lvl1pPr marL="266700" indent="-266700" algn="l" rtl="0" eaLnBrk="1" fontAlgn="base" hangingPunct="1">
        <a:spcBef>
          <a:spcPct val="0"/>
        </a:spcBef>
        <a:spcAft>
          <a:spcPct val="0"/>
        </a:spcAft>
        <a:buSzPct val="80000"/>
        <a:buChar char="•"/>
        <a:defRPr sz="3200">
          <a:solidFill>
            <a:srgbClr val="000000"/>
          </a:solidFill>
          <a:latin typeface="+mn-lt"/>
          <a:ea typeface="Geneva" charset="-128"/>
          <a:cs typeface="Geneva" charset="-128"/>
        </a:defRPr>
      </a:lvl1pPr>
      <a:lvl2pPr marL="884238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6"/>
        </a:buBlip>
        <a:defRPr sz="2800">
          <a:solidFill>
            <a:srgbClr val="000000"/>
          </a:solidFill>
          <a:latin typeface="+mn-lt"/>
          <a:ea typeface="Geneva" charset="-128"/>
        </a:defRPr>
      </a:lvl2pPr>
      <a:lvl3pPr marL="1406525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 sz="2400">
          <a:solidFill>
            <a:srgbClr val="000000"/>
          </a:solidFill>
          <a:latin typeface="+mn-lt"/>
          <a:ea typeface="Geneva" charset="-128"/>
        </a:defRPr>
      </a:lvl3pPr>
      <a:lvl4pPr marL="1928813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8"/>
        </a:buBlip>
        <a:defRPr sz="2000">
          <a:solidFill>
            <a:srgbClr val="000000"/>
          </a:solidFill>
          <a:latin typeface="+mn-lt"/>
          <a:ea typeface="Geneva" charset="-128"/>
        </a:defRPr>
      </a:lvl4pPr>
      <a:lvl5pPr marL="24511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+mn-lt"/>
          <a:ea typeface="Geneva" charset="-128"/>
        </a:defRPr>
      </a:lvl5pPr>
      <a:lvl6pPr marL="29083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  <a:ea typeface="Geneva" charset="-128"/>
        </a:defRPr>
      </a:lvl6pPr>
      <a:lvl7pPr marL="33655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  <a:ea typeface="Geneva" charset="-128"/>
        </a:defRPr>
      </a:lvl7pPr>
      <a:lvl8pPr marL="38227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  <a:ea typeface="Geneva" charset="-128"/>
        </a:defRPr>
      </a:lvl8pPr>
      <a:lvl9pPr marL="4279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  <a:ea typeface="Geneva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Titelstijl van model bewerken</a:t>
            </a:r>
          </a:p>
        </p:txBody>
      </p:sp>
      <p:sp>
        <p:nvSpPr>
          <p:cNvPr id="4099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811338"/>
            <a:ext cx="8169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tekststijl van het model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9ACCD4"/>
          </a:solidFill>
          <a:ln w="25400">
            <a:noFill/>
            <a:miter lim="800000"/>
            <a:headEnd/>
            <a:tailEnd/>
          </a:ln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nl-NL" sz="1800">
              <a:solidFill>
                <a:srgbClr val="FFFFFF"/>
              </a:solidFill>
            </a:endParaRPr>
          </a:p>
        </p:txBody>
      </p:sp>
      <p:sp>
        <p:nvSpPr>
          <p:cNvPr id="14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9ACCD4"/>
          </a:solidFill>
          <a:ln w="25400">
            <a:noFill/>
            <a:miter lim="800000"/>
            <a:headEnd/>
            <a:tailEnd/>
          </a:ln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nl-NL" sz="1800">
              <a:solidFill>
                <a:srgbClr val="FFFFFF"/>
              </a:solidFill>
            </a:endParaRPr>
          </a:p>
        </p:txBody>
      </p:sp>
      <p:pic>
        <p:nvPicPr>
          <p:cNvPr id="4102" name="shpDatum" descr="RO__vervolgpagina~LPP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E94FBB1E-6097-400B-8957-E045AE94B972}" type="slidenum">
              <a:rPr lang="nl-NL" altLang="nl-NL"/>
              <a:pPr/>
              <a:t>‹nr.›</a:t>
            </a:fld>
            <a:endParaRPr lang="nl-NL" altLang="nl-NL"/>
          </a:p>
        </p:txBody>
      </p:sp>
      <p:sp>
        <p:nvSpPr>
          <p:cNvPr id="11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02163" y="6619875"/>
            <a:ext cx="415766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nl-NL" altLang="nl-NL"/>
          </a:p>
        </p:txBody>
      </p:sp>
      <p:sp>
        <p:nvSpPr>
          <p:cNvPr id="12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7400" y="6386513"/>
            <a:ext cx="4165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7" r:id="rId2"/>
    <p:sldLayoutId id="2147484266" r:id="rId3"/>
    <p:sldLayoutId id="2147484265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900079"/>
          </a:solidFill>
          <a:latin typeface="Verdana"/>
          <a:ea typeface="Geneva" charset="-128"/>
          <a:cs typeface="Geneva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charset="0"/>
          <a:ea typeface="Geneva" charset="-128"/>
          <a:cs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charset="0"/>
          <a:ea typeface="Geneva" charset="-128"/>
          <a:cs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charset="0"/>
          <a:ea typeface="Geneva" charset="-128"/>
          <a:cs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charset="0"/>
          <a:ea typeface="Geneva" charset="-128"/>
          <a:cs typeface="Geneva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00"/>
          </a:solidFill>
          <a:latin typeface="Verdana"/>
          <a:ea typeface="Geneva" charset="-128"/>
          <a:cs typeface="Geneva" charset="-128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 sz="2800" kern="1200">
          <a:solidFill>
            <a:srgbClr val="000000"/>
          </a:solidFill>
          <a:latin typeface="Verdana"/>
          <a:ea typeface="Geneva" charset="-128"/>
          <a:cs typeface="Verdana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8"/>
        </a:buBlip>
        <a:defRPr sz="2400" kern="1200">
          <a:solidFill>
            <a:srgbClr val="000000"/>
          </a:solidFill>
          <a:latin typeface="Verdana"/>
          <a:ea typeface="Geneva" charset="-128"/>
          <a:cs typeface="Verdana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9"/>
        </a:buBlip>
        <a:defRPr sz="2000" kern="1200">
          <a:solidFill>
            <a:srgbClr val="000000"/>
          </a:solidFill>
          <a:latin typeface="Verdana"/>
          <a:ea typeface="Geneva" charset="-128"/>
          <a:cs typeface="Verdana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Geneva" charset="-128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euwe-etiketten.nl/eindrapportage/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euwe-etiketten.nl/eindrapportage/pdf/VEILIGHEID_PDF_ENG.pdf" TargetMode="External"/><Relationship Id="rId2" Type="http://schemas.openxmlformats.org/officeDocument/2006/relationships/hyperlink" Target="http://www.nieuwe-etiketten.nl/eindrapportage/EN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6320" y="2312126"/>
            <a:ext cx="3866606" cy="2286000"/>
          </a:xfrm>
        </p:spPr>
        <p:txBody>
          <a:bodyPr/>
          <a:lstStyle/>
          <a:p>
            <a:pPr eaLnBrk="0" hangingPunct="0"/>
            <a:r>
              <a:rPr lang="nl-NL" sz="2400" kern="1200" dirty="0" smtClean="0">
                <a:latin typeface="Verdana" pitchFamily="34" charset="0"/>
                <a:ea typeface="+mn-ea"/>
                <a:cs typeface="Arial" charset="0"/>
              </a:rPr>
              <a:t>Awareness </a:t>
            </a:r>
            <a:r>
              <a:rPr lang="nl-NL" sz="2400" kern="1200" dirty="0" err="1" smtClean="0">
                <a:latin typeface="Verdana" pitchFamily="34" charset="0"/>
                <a:ea typeface="+mn-ea"/>
                <a:cs typeface="Arial" charset="0"/>
              </a:rPr>
              <a:t>campaign</a:t>
            </a:r>
            <a:r>
              <a:rPr lang="nl-NL" sz="2400" kern="1200" dirty="0" smtClean="0"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lang="nl-NL" sz="2400" kern="1200" dirty="0">
                <a:latin typeface="Verdana" pitchFamily="34" charset="0"/>
                <a:ea typeface="+mn-ea"/>
                <a:cs typeface="Arial" charset="0"/>
              </a:rPr>
              <a:t>in the Netherlands</a:t>
            </a:r>
            <a:r>
              <a:rPr lang="nl-NL" sz="2400" dirty="0"/>
              <a:t/>
            </a:r>
            <a:br>
              <a:rPr lang="nl-NL" sz="2400" dirty="0"/>
            </a:br>
            <a:r>
              <a:rPr lang="nl-NL" sz="2400" kern="1200" dirty="0" smtClean="0">
                <a:latin typeface="Verdana" pitchFamily="34" charset="0"/>
                <a:ea typeface="+mn-ea"/>
                <a:cs typeface="Arial" charset="0"/>
              </a:rPr>
              <a:t>on </a:t>
            </a:r>
            <a:r>
              <a:rPr lang="nl-NL" sz="2400" kern="1200" dirty="0">
                <a:latin typeface="Verdana" pitchFamily="34" charset="0"/>
                <a:ea typeface="+mn-ea"/>
                <a:cs typeface="Arial" charset="0"/>
              </a:rPr>
              <a:t>new </a:t>
            </a:r>
            <a:r>
              <a:rPr lang="nl-NL" sz="2400" kern="1200" dirty="0" err="1">
                <a:latin typeface="Verdana" pitchFamily="34" charset="0"/>
                <a:ea typeface="+mn-ea"/>
                <a:cs typeface="Arial" charset="0"/>
              </a:rPr>
              <a:t>household</a:t>
            </a:r>
            <a:r>
              <a:rPr lang="nl-NL" sz="2400" kern="1200" dirty="0"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lang="nl-NL" sz="2400" kern="1200" dirty="0" err="1">
                <a:latin typeface="Verdana" pitchFamily="34" charset="0"/>
                <a:ea typeface="+mn-ea"/>
                <a:cs typeface="Arial" charset="0"/>
              </a:rPr>
              <a:t>chemical</a:t>
            </a:r>
            <a:r>
              <a:rPr lang="nl-NL" sz="2400" kern="1200" dirty="0"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lang="nl-NL" sz="2400" kern="1200" dirty="0" err="1" smtClean="0">
                <a:latin typeface="Verdana" pitchFamily="34" charset="0"/>
                <a:ea typeface="+mn-ea"/>
                <a:cs typeface="Arial" charset="0"/>
              </a:rPr>
              <a:t>labels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11634" y="4676503"/>
            <a:ext cx="3519579" cy="1538559"/>
          </a:xfrm>
        </p:spPr>
        <p:txBody>
          <a:bodyPr/>
          <a:lstStyle/>
          <a:p>
            <a:pPr marL="0" indent="0">
              <a:buNone/>
            </a:pPr>
            <a:r>
              <a:rPr lang="nl-NL" sz="1400" dirty="0" smtClean="0"/>
              <a:t>Peter Dekker,</a:t>
            </a:r>
          </a:p>
          <a:p>
            <a:pPr marL="0" indent="0">
              <a:buNone/>
            </a:pPr>
            <a:r>
              <a:rPr lang="nl-NL" sz="1400" dirty="0" smtClean="0"/>
              <a:t>Netherlands Food </a:t>
            </a:r>
            <a:r>
              <a:rPr lang="nl-NL" sz="1400" dirty="0" err="1" smtClean="0"/>
              <a:t>and</a:t>
            </a:r>
            <a:r>
              <a:rPr lang="nl-NL" sz="1400" dirty="0" smtClean="0"/>
              <a:t> Consumer Product Safety </a:t>
            </a:r>
            <a:r>
              <a:rPr lang="nl-NL" sz="1400" dirty="0" err="1" smtClean="0"/>
              <a:t>Authority</a:t>
            </a:r>
            <a:r>
              <a:rPr lang="nl-NL" sz="1400" dirty="0" smtClean="0"/>
              <a:t> (NVWA)</a:t>
            </a:r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endParaRPr lang="nl-NL" sz="1400" dirty="0" smtClean="0"/>
          </a:p>
          <a:p>
            <a:pPr marL="0" indent="0">
              <a:buNone/>
            </a:pPr>
            <a:r>
              <a:rPr lang="nl-NL" sz="1400" dirty="0" smtClean="0"/>
              <a:t>AISE workshop </a:t>
            </a:r>
          </a:p>
          <a:p>
            <a:pPr marL="0" indent="0">
              <a:buNone/>
            </a:pPr>
            <a:r>
              <a:rPr lang="nl-NL" sz="1400" dirty="0" smtClean="0"/>
              <a:t>Brussels, 10 </a:t>
            </a:r>
            <a:r>
              <a:rPr lang="nl-NL" sz="1400" dirty="0" err="1" smtClean="0"/>
              <a:t>June</a:t>
            </a:r>
            <a:r>
              <a:rPr lang="nl-NL" sz="1400" dirty="0" smtClean="0"/>
              <a:t> 2016</a:t>
            </a:r>
            <a:endParaRPr lang="nl-NL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80" y="1959430"/>
            <a:ext cx="2915012" cy="44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5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 smtClean="0">
                <a:latin typeface="Verdana" pitchFamily="34" charset="0"/>
              </a:rPr>
              <a:t>Starting</a:t>
            </a:r>
            <a:r>
              <a:rPr lang="nl-NL" altLang="nl-NL" dirty="0" smtClean="0">
                <a:latin typeface="Verdana" pitchFamily="34" charset="0"/>
              </a:rPr>
              <a:t> point in 2009</a:t>
            </a:r>
          </a:p>
        </p:txBody>
      </p:sp>
      <p:sp>
        <p:nvSpPr>
          <p:cNvPr id="15363" name="Tijdelijke aanduiding voor dianummer 2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EA7DC190-40CD-4A49-8223-F7BEBB83BB56}" type="slidenum">
              <a:rPr lang="nl-NL" altLang="nl-NL" sz="1000"/>
              <a:pPr/>
              <a:t>2</a:t>
            </a:fld>
            <a:endParaRPr lang="nl-NL" altLang="nl-NL" sz="1000"/>
          </a:p>
        </p:txBody>
      </p:sp>
      <p:sp>
        <p:nvSpPr>
          <p:cNvPr id="1536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363538" y="1824130"/>
            <a:ext cx="8172450" cy="4351337"/>
          </a:xfrm>
        </p:spPr>
        <p:txBody>
          <a:bodyPr/>
          <a:lstStyle/>
          <a:p>
            <a:r>
              <a:rPr lang="nl-NL" sz="1800" dirty="0" smtClean="0"/>
              <a:t>NVWA </a:t>
            </a:r>
            <a:r>
              <a:rPr lang="nl-NL" sz="1800" dirty="0" err="1" smtClean="0"/>
              <a:t>commissioned</a:t>
            </a:r>
            <a:r>
              <a:rPr lang="nl-NL" sz="1800" dirty="0" smtClean="0"/>
              <a:t> </a:t>
            </a:r>
            <a:r>
              <a:rPr lang="nl-NL" sz="1800" dirty="0"/>
              <a:t>a </a:t>
            </a:r>
            <a:r>
              <a:rPr lang="nl-NL" sz="1800" dirty="0" err="1" smtClean="0"/>
              <a:t>study</a:t>
            </a:r>
            <a:r>
              <a:rPr lang="nl-NL" sz="1800" dirty="0" smtClean="0"/>
              <a:t> </a:t>
            </a:r>
            <a:r>
              <a:rPr lang="nl-NL" sz="1800" dirty="0" err="1" smtClean="0"/>
              <a:t>into</a:t>
            </a:r>
            <a:r>
              <a:rPr lang="nl-NL" sz="1800" dirty="0" smtClean="0"/>
              <a:t> </a:t>
            </a:r>
            <a:r>
              <a:rPr lang="nl-NL" sz="1800" dirty="0" err="1"/>
              <a:t>consumer</a:t>
            </a:r>
            <a:r>
              <a:rPr lang="nl-NL" sz="1800" dirty="0"/>
              <a:t> attitudes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/>
              <a:t>how</a:t>
            </a:r>
            <a:r>
              <a:rPr lang="nl-NL" sz="1800" dirty="0"/>
              <a:t> </a:t>
            </a:r>
            <a:r>
              <a:rPr lang="nl-NL" sz="1800" dirty="0" err="1"/>
              <a:t>consumers</a:t>
            </a:r>
            <a:r>
              <a:rPr lang="nl-NL" sz="1800" dirty="0"/>
              <a:t> </a:t>
            </a:r>
            <a:r>
              <a:rPr lang="nl-NL" sz="1800" dirty="0" err="1"/>
              <a:t>use</a:t>
            </a:r>
            <a:r>
              <a:rPr lang="nl-NL" sz="1800" dirty="0"/>
              <a:t> </a:t>
            </a:r>
            <a:r>
              <a:rPr lang="nl-NL" sz="1800" dirty="0" err="1"/>
              <a:t>household</a:t>
            </a:r>
            <a:r>
              <a:rPr lang="nl-NL" sz="1800" dirty="0"/>
              <a:t> </a:t>
            </a:r>
            <a:r>
              <a:rPr lang="nl-NL" sz="1800" dirty="0" err="1" smtClean="0"/>
              <a:t>chemicals</a:t>
            </a:r>
            <a:r>
              <a:rPr lang="nl-NL" sz="1800" dirty="0" smtClean="0"/>
              <a:t>. </a:t>
            </a:r>
            <a:r>
              <a:rPr lang="nl-NL" sz="1800" dirty="0" err="1" smtClean="0"/>
              <a:t>Some</a:t>
            </a:r>
            <a:r>
              <a:rPr lang="nl-NL" sz="1800" dirty="0" smtClean="0"/>
              <a:t> </a:t>
            </a:r>
            <a:r>
              <a:rPr lang="nl-NL" sz="1800" dirty="0" err="1" smtClean="0"/>
              <a:t>results</a:t>
            </a:r>
            <a:r>
              <a:rPr lang="nl-NL" sz="1800" dirty="0" smtClean="0"/>
              <a:t>:</a:t>
            </a:r>
            <a:endParaRPr lang="nl-NL" sz="1800" dirty="0"/>
          </a:p>
          <a:p>
            <a:pPr lvl="2"/>
            <a:r>
              <a:rPr lang="en-US" sz="1400" dirty="0" smtClean="0"/>
              <a:t>Consumers </a:t>
            </a:r>
            <a:r>
              <a:rPr lang="en-US" sz="1400" dirty="0"/>
              <a:t>have a high risk perception of products used on an occasional basis and a low risk perception of products used daily, like most </a:t>
            </a:r>
            <a:r>
              <a:rPr lang="en-US" sz="1400" dirty="0" smtClean="0"/>
              <a:t>detergents. </a:t>
            </a:r>
            <a:endParaRPr lang="nl-NL" sz="1400" dirty="0"/>
          </a:p>
          <a:p>
            <a:pPr lvl="2"/>
            <a:r>
              <a:rPr lang="en-US" sz="1400" dirty="0"/>
              <a:t>73% state that they read the label on household chemicals, 26% sometimes read the label and 1% never </a:t>
            </a:r>
            <a:r>
              <a:rPr lang="en-US" sz="1400" dirty="0" smtClean="0"/>
              <a:t>do.</a:t>
            </a:r>
            <a:endParaRPr lang="nl-NL" sz="1400" dirty="0"/>
          </a:p>
          <a:p>
            <a:pPr lvl="2"/>
            <a:r>
              <a:rPr lang="en-US" sz="1400" dirty="0"/>
              <a:t>But </a:t>
            </a:r>
            <a:r>
              <a:rPr lang="en-US" sz="1400" dirty="0" smtClean="0"/>
              <a:t>if </a:t>
            </a:r>
            <a:r>
              <a:rPr lang="en-US" sz="1400" dirty="0"/>
              <a:t>they read the label, do they also </a:t>
            </a:r>
            <a:r>
              <a:rPr lang="en-US" sz="1400" dirty="0" smtClean="0"/>
              <a:t>follow the </a:t>
            </a:r>
            <a:r>
              <a:rPr lang="en-US" sz="1400" dirty="0"/>
              <a:t>information? </a:t>
            </a:r>
            <a:r>
              <a:rPr lang="en-US" sz="1400" dirty="0" smtClean="0"/>
              <a:t>The </a:t>
            </a:r>
            <a:r>
              <a:rPr lang="en-US" sz="1400" dirty="0"/>
              <a:t>study pointed out that a public information </a:t>
            </a:r>
            <a:r>
              <a:rPr lang="en-US" sz="1400" dirty="0" err="1"/>
              <a:t>programme</a:t>
            </a:r>
            <a:r>
              <a:rPr lang="en-US" sz="1400" dirty="0"/>
              <a:t> can improve the comprehension of symbols, but must also show the consumer the importance of reading the safety information and following the safety </a:t>
            </a:r>
            <a:r>
              <a:rPr lang="en-US" sz="1400" dirty="0" smtClean="0"/>
              <a:t>recommendations</a:t>
            </a:r>
            <a:r>
              <a:rPr lang="en-US" sz="1400" dirty="0"/>
              <a:t>! </a:t>
            </a:r>
            <a:endParaRPr lang="nl-NL" sz="1400" dirty="0"/>
          </a:p>
          <a:p>
            <a:pPr marL="0" indent="0">
              <a:buFont typeface="Arial" charset="0"/>
              <a:buNone/>
            </a:pPr>
            <a:endParaRPr lang="nl-NL" altLang="nl-NL" sz="1400" dirty="0" smtClean="0">
              <a:latin typeface="Verdana" pitchFamily="34" charset="0"/>
            </a:endParaRPr>
          </a:p>
          <a:p>
            <a:r>
              <a:rPr lang="nl-NL" sz="1800" dirty="0" smtClean="0"/>
              <a:t>The </a:t>
            </a:r>
            <a:r>
              <a:rPr lang="nl-NL" sz="1800" dirty="0" err="1" smtClean="0"/>
              <a:t>Ministry</a:t>
            </a:r>
            <a:r>
              <a:rPr lang="nl-NL" sz="1800" dirty="0" smtClean="0"/>
              <a:t> of Health in 2008 </a:t>
            </a:r>
            <a:r>
              <a:rPr lang="nl-NL" sz="1800" dirty="0" err="1" smtClean="0"/>
              <a:t>commissioned</a:t>
            </a:r>
            <a:r>
              <a:rPr lang="nl-NL" sz="1800" dirty="0" smtClean="0"/>
              <a:t> NVWA </a:t>
            </a:r>
            <a:r>
              <a:rPr lang="nl-NL" sz="1800" dirty="0" err="1" smtClean="0"/>
              <a:t>and</a:t>
            </a:r>
            <a:r>
              <a:rPr lang="nl-NL" sz="1800" dirty="0" smtClean="0"/>
              <a:t> </a:t>
            </a:r>
            <a:r>
              <a:rPr lang="nl-NL" sz="1800" dirty="0" err="1" smtClean="0"/>
              <a:t>VeiligheidNL</a:t>
            </a:r>
            <a:r>
              <a:rPr lang="nl-NL" sz="1800" dirty="0" smtClean="0"/>
              <a:t> </a:t>
            </a:r>
            <a:r>
              <a:rPr lang="nl-NL" sz="1800" dirty="0" err="1" smtClean="0"/>
              <a:t>to</a:t>
            </a:r>
            <a:r>
              <a:rPr lang="nl-NL" sz="1800" dirty="0" smtClean="0"/>
              <a:t> </a:t>
            </a:r>
            <a:r>
              <a:rPr lang="nl-NL" sz="1800" dirty="0" err="1" smtClean="0"/>
              <a:t>develop</a:t>
            </a:r>
            <a:r>
              <a:rPr lang="nl-NL" sz="1800" dirty="0" smtClean="0"/>
              <a:t> a long-term </a:t>
            </a:r>
            <a:r>
              <a:rPr lang="nl-NL" sz="1800" dirty="0" err="1" smtClean="0"/>
              <a:t>campaign</a:t>
            </a:r>
            <a:r>
              <a:rPr lang="nl-NL" sz="1800" dirty="0" smtClean="0"/>
              <a:t> </a:t>
            </a:r>
            <a:r>
              <a:rPr lang="nl-NL" sz="1800" dirty="0" err="1" smtClean="0"/>
              <a:t>to</a:t>
            </a:r>
            <a:r>
              <a:rPr lang="nl-NL" sz="1800" dirty="0" smtClean="0"/>
              <a:t> 			- introduce new </a:t>
            </a:r>
            <a:r>
              <a:rPr lang="nl-NL" sz="1800" dirty="0" err="1" smtClean="0"/>
              <a:t>labels</a:t>
            </a:r>
            <a:r>
              <a:rPr lang="nl-NL" sz="1800" dirty="0" smtClean="0"/>
              <a:t> </a:t>
            </a:r>
            <a:r>
              <a:rPr lang="nl-NL" sz="1800" dirty="0" err="1" smtClean="0"/>
              <a:t>and</a:t>
            </a:r>
            <a:r>
              <a:rPr lang="nl-NL" sz="1800" dirty="0" smtClean="0"/>
              <a:t> 				-	- </a:t>
            </a:r>
            <a:r>
              <a:rPr lang="nl-NL" sz="1800" dirty="0" err="1" smtClean="0"/>
              <a:t>promote</a:t>
            </a:r>
            <a:r>
              <a:rPr lang="nl-NL" sz="1800" dirty="0" smtClean="0"/>
              <a:t> the safe </a:t>
            </a:r>
            <a:r>
              <a:rPr lang="nl-NL" sz="1800" dirty="0" err="1" smtClean="0"/>
              <a:t>use</a:t>
            </a:r>
            <a:r>
              <a:rPr lang="nl-NL" sz="1800" dirty="0" smtClean="0"/>
              <a:t> of </a:t>
            </a:r>
            <a:r>
              <a:rPr lang="nl-NL" sz="1800" dirty="0" err="1" smtClean="0"/>
              <a:t>household</a:t>
            </a:r>
            <a:r>
              <a:rPr lang="nl-NL" sz="1800" dirty="0" smtClean="0"/>
              <a:t> </a:t>
            </a:r>
            <a:r>
              <a:rPr lang="nl-NL" sz="1800" dirty="0" err="1" smtClean="0"/>
              <a:t>chemicals</a:t>
            </a:r>
            <a:r>
              <a:rPr lang="nl-NL" sz="1800" dirty="0" smtClean="0"/>
              <a:t>			</a:t>
            </a:r>
            <a:endParaRPr lang="nl-NL" sz="1800" dirty="0"/>
          </a:p>
          <a:p>
            <a:pPr marL="0" indent="0">
              <a:buFont typeface="Arial" charset="0"/>
              <a:buNone/>
            </a:pPr>
            <a:endParaRPr lang="nl-NL" altLang="nl-NL" sz="1800" dirty="0">
              <a:latin typeface="Verdana" pitchFamily="34" charset="0"/>
            </a:endParaRPr>
          </a:p>
          <a:p>
            <a:pPr marL="0" indent="0">
              <a:buFont typeface="Arial" charset="0"/>
              <a:buNone/>
            </a:pPr>
            <a:endParaRPr lang="nl-NL" altLang="nl-NL" sz="1800" dirty="0" smtClean="0">
              <a:latin typeface="Verdana" pitchFamily="34" charset="0"/>
            </a:endParaRPr>
          </a:p>
          <a:p>
            <a:pPr marL="0" indent="0">
              <a:buFont typeface="Arial" charset="0"/>
              <a:buNone/>
            </a:pPr>
            <a:endParaRPr lang="nl-NL" altLang="nl-NL" sz="1800" dirty="0">
              <a:latin typeface="Verdana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54" y="4859384"/>
            <a:ext cx="1894115" cy="142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 smtClean="0">
                <a:latin typeface="Verdana" pitchFamily="34" charset="0"/>
              </a:rPr>
              <a:t>Strategy</a:t>
            </a:r>
            <a:r>
              <a:rPr lang="nl-NL" altLang="nl-NL" dirty="0" smtClean="0">
                <a:latin typeface="Verdana" pitchFamily="34" charset="0"/>
              </a:rPr>
              <a:t> 2009-2015</a:t>
            </a:r>
          </a:p>
        </p:txBody>
      </p:sp>
      <p:sp>
        <p:nvSpPr>
          <p:cNvPr id="15363" name="Tijdelijke aanduiding voor dianummer 2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EA7DC190-40CD-4A49-8223-F7BEBB83BB56}" type="slidenum">
              <a:rPr lang="nl-NL" altLang="nl-NL" sz="1000"/>
              <a:pPr/>
              <a:t>3</a:t>
            </a:fld>
            <a:endParaRPr lang="nl-NL" altLang="nl-NL" sz="1000"/>
          </a:p>
        </p:txBody>
      </p:sp>
      <p:sp>
        <p:nvSpPr>
          <p:cNvPr id="1536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363538" y="1881051"/>
            <a:ext cx="8172450" cy="428162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Increasing </a:t>
            </a:r>
            <a:r>
              <a:rPr lang="en-US" sz="1800" dirty="0"/>
              <a:t>consumers' awareness and understanding of the safety information provided by labels on </a:t>
            </a:r>
            <a:r>
              <a:rPr lang="en-US" sz="1800" dirty="0" smtClean="0"/>
              <a:t>household chemicals and improving safe use:</a:t>
            </a:r>
          </a:p>
          <a:p>
            <a:pPr marL="457200" indent="-457200">
              <a:buFont typeface="+mj-lt"/>
              <a:buAutoNum type="arabicPeriod"/>
            </a:pPr>
            <a:r>
              <a:rPr lang="nl-NL" altLang="nl-NL" sz="1800" dirty="0" smtClean="0">
                <a:latin typeface="Verdana" pitchFamily="34" charset="0"/>
              </a:rPr>
              <a:t>Focus on awareness </a:t>
            </a:r>
            <a:r>
              <a:rPr lang="nl-NL" altLang="nl-NL" sz="1800" dirty="0" err="1" smtClean="0">
                <a:latin typeface="Verdana" pitchFamily="34" charset="0"/>
              </a:rPr>
              <a:t>and</a:t>
            </a:r>
            <a:r>
              <a:rPr lang="nl-NL" altLang="nl-NL" sz="1800" dirty="0" smtClean="0">
                <a:latin typeface="Verdana" pitchFamily="34" charset="0"/>
              </a:rPr>
              <a:t> attitude (2010-2011)</a:t>
            </a:r>
          </a:p>
          <a:p>
            <a:pPr marL="457200" indent="-457200">
              <a:buFont typeface="+mj-lt"/>
              <a:buAutoNum type="arabicPeriod"/>
            </a:pPr>
            <a:r>
              <a:rPr lang="nl-NL" altLang="nl-NL" sz="1800" dirty="0" smtClean="0">
                <a:latin typeface="Verdana" pitchFamily="34" charset="0"/>
              </a:rPr>
              <a:t>Focus on </a:t>
            </a:r>
            <a:r>
              <a:rPr lang="nl-NL" altLang="nl-NL" sz="1800" dirty="0" err="1" smtClean="0">
                <a:latin typeface="Verdana" pitchFamily="34" charset="0"/>
              </a:rPr>
              <a:t>recognising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symbols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and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following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safety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altLang="nl-NL" sz="1800" dirty="0" err="1" smtClean="0">
                <a:latin typeface="Verdana" pitchFamily="34" charset="0"/>
              </a:rPr>
              <a:t>instructions</a:t>
            </a:r>
            <a:r>
              <a:rPr lang="nl-NL" altLang="nl-NL" sz="1800" dirty="0" smtClean="0">
                <a:latin typeface="Verdana" pitchFamily="34" charset="0"/>
              </a:rPr>
              <a:t> on the label (2012-2015)</a:t>
            </a:r>
            <a:endParaRPr lang="nl-NL" altLang="nl-NL" sz="1800" dirty="0">
              <a:latin typeface="Verdana" pitchFamily="34" charset="0"/>
            </a:endParaRPr>
          </a:p>
          <a:p>
            <a:pPr>
              <a:buFontTx/>
              <a:buChar char="-"/>
            </a:pPr>
            <a:endParaRPr lang="nl-NL" altLang="nl-NL" sz="2000" dirty="0" smtClean="0">
              <a:latin typeface="Verdana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09" y="3692747"/>
            <a:ext cx="4103363" cy="243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 smtClean="0">
                <a:latin typeface="Verdana" pitchFamily="34" charset="0"/>
              </a:rPr>
              <a:t>Objectives</a:t>
            </a:r>
            <a:r>
              <a:rPr lang="nl-NL" altLang="nl-NL" dirty="0" smtClean="0">
                <a:latin typeface="Verdana" pitchFamily="34" charset="0"/>
              </a:rPr>
              <a:t> </a:t>
            </a:r>
          </a:p>
        </p:txBody>
      </p:sp>
      <p:sp>
        <p:nvSpPr>
          <p:cNvPr id="15363" name="Tijdelijke aanduiding voor dianummer 2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EA7DC190-40CD-4A49-8223-F7BEBB83BB56}" type="slidenum">
              <a:rPr lang="nl-NL" altLang="nl-NL" sz="1000"/>
              <a:pPr/>
              <a:t>4</a:t>
            </a:fld>
            <a:endParaRPr lang="nl-NL" altLang="nl-NL" sz="1000"/>
          </a:p>
        </p:txBody>
      </p:sp>
      <p:sp>
        <p:nvSpPr>
          <p:cNvPr id="1536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363538" y="1811338"/>
            <a:ext cx="8172450" cy="4351337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800" dirty="0" smtClean="0"/>
              <a:t>At </a:t>
            </a:r>
            <a:r>
              <a:rPr lang="en-US" sz="1800" dirty="0"/>
              <a:t>least 60% of all Dutch people aged 13 and older had been </a:t>
            </a:r>
            <a:r>
              <a:rPr lang="en-US" sz="1800" b="1" dirty="0" smtClean="0"/>
              <a:t>exposed</a:t>
            </a:r>
            <a:r>
              <a:rPr lang="en-US" sz="1800" dirty="0" smtClean="0"/>
              <a:t> </a:t>
            </a:r>
            <a:r>
              <a:rPr lang="en-US" sz="1800" b="1" dirty="0" smtClean="0"/>
              <a:t>to </a:t>
            </a:r>
            <a:r>
              <a:rPr lang="en-US" sz="1800" b="1" dirty="0"/>
              <a:t>one of the campaign communications </a:t>
            </a:r>
            <a:r>
              <a:rPr lang="en-US" sz="1800" dirty="0"/>
              <a:t>by the end of 2015. Of </a:t>
            </a:r>
            <a:r>
              <a:rPr lang="en-US" sz="1800" dirty="0" smtClean="0"/>
              <a:t>the “</a:t>
            </a:r>
            <a:r>
              <a:rPr lang="en-US" sz="1800" dirty="0"/>
              <a:t>parents with young children” category, this percentage is 70%. 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Of </a:t>
            </a:r>
            <a:r>
              <a:rPr lang="en-US" sz="1800" dirty="0"/>
              <a:t>the Dutch consumers and parents who were exposed to </a:t>
            </a:r>
            <a:r>
              <a:rPr lang="en-US" sz="1800" dirty="0" smtClean="0"/>
              <a:t>the campaigns</a:t>
            </a:r>
            <a:r>
              <a:rPr lang="en-US" sz="1800" dirty="0"/>
              <a:t>, a minimum of 60% are </a:t>
            </a:r>
            <a:r>
              <a:rPr lang="en-US" sz="1800" b="1" dirty="0"/>
              <a:t>familiar with the hazard </a:t>
            </a:r>
            <a:r>
              <a:rPr lang="en-US" sz="1800" dirty="0"/>
              <a:t>symbols.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Of </a:t>
            </a:r>
            <a:r>
              <a:rPr lang="en-US" sz="1800" dirty="0"/>
              <a:t>the Dutch consumers and parents who were exposed to </a:t>
            </a:r>
            <a:r>
              <a:rPr lang="en-US" sz="1800" dirty="0" smtClean="0"/>
              <a:t>the campaigns</a:t>
            </a:r>
            <a:r>
              <a:rPr lang="en-US" sz="1800" dirty="0"/>
              <a:t>, a minimum of 80% are </a:t>
            </a:r>
            <a:r>
              <a:rPr lang="en-US" sz="1800" b="1" dirty="0"/>
              <a:t>aware of how to use </a:t>
            </a:r>
            <a:r>
              <a:rPr lang="en-US" sz="1800" dirty="0" smtClean="0"/>
              <a:t>household </a:t>
            </a:r>
            <a:r>
              <a:rPr lang="nl-NL" sz="1800" dirty="0" err="1" smtClean="0"/>
              <a:t>chemicals</a:t>
            </a:r>
            <a:r>
              <a:rPr lang="nl-NL" sz="1800" dirty="0" smtClean="0"/>
              <a:t> </a:t>
            </a:r>
            <a:r>
              <a:rPr lang="nl-NL" sz="1800" b="1" dirty="0" err="1"/>
              <a:t>safely</a:t>
            </a:r>
            <a:r>
              <a:rPr lang="nl-NL" sz="18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Of </a:t>
            </a:r>
            <a:r>
              <a:rPr lang="en-US" sz="1800" dirty="0"/>
              <a:t>the Dutch consumers and parents who were exposed to </a:t>
            </a:r>
            <a:r>
              <a:rPr lang="en-US" sz="1800" dirty="0" smtClean="0"/>
              <a:t>the campaigns</a:t>
            </a:r>
            <a:r>
              <a:rPr lang="en-US" sz="1800" dirty="0"/>
              <a:t>, a minimum of 50% stated at the end of 2015 that they </a:t>
            </a:r>
            <a:r>
              <a:rPr lang="en-US" sz="1800" b="1" dirty="0" smtClean="0"/>
              <a:t>read and </a:t>
            </a:r>
            <a:r>
              <a:rPr lang="en-US" sz="1800" b="1" dirty="0"/>
              <a:t>follow safety instructions</a:t>
            </a:r>
            <a:r>
              <a:rPr lang="en-US" sz="1800" dirty="0"/>
              <a:t> on packaging.</a:t>
            </a:r>
            <a:endParaRPr lang="nl-NL" altLang="nl-NL" sz="18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>
                <a:latin typeface="Verdana" pitchFamily="34" charset="0"/>
              </a:rPr>
              <a:t>Website</a:t>
            </a:r>
          </a:p>
        </p:txBody>
      </p:sp>
      <p:sp>
        <p:nvSpPr>
          <p:cNvPr id="15363" name="Tijdelijke aanduiding voor dianummer 2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EA7DC190-40CD-4A49-8223-F7BEBB83BB56}" type="slidenum">
              <a:rPr lang="nl-NL" altLang="nl-NL" sz="1000"/>
              <a:pPr/>
              <a:t>5</a:t>
            </a:fld>
            <a:endParaRPr lang="nl-NL" altLang="nl-NL" sz="1000"/>
          </a:p>
        </p:txBody>
      </p:sp>
      <p:sp>
        <p:nvSpPr>
          <p:cNvPr id="1536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350475" y="2059533"/>
            <a:ext cx="8172450" cy="4275951"/>
          </a:xfrm>
        </p:spPr>
        <p:txBody>
          <a:bodyPr/>
          <a:lstStyle/>
          <a:p>
            <a:pPr marL="0" indent="0">
              <a:buNone/>
            </a:pPr>
            <a:endParaRPr lang="nl-NL" altLang="nl-NL" sz="1800" dirty="0">
              <a:latin typeface="Verdana" pitchFamily="34" charset="0"/>
              <a:hlinkClick r:id="rId3"/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- This website highlights </a:t>
            </a:r>
            <a:r>
              <a:rPr lang="en-US" sz="1800" dirty="0"/>
              <a:t>six years of campaigns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- And offers a full evaluation report</a:t>
            </a:r>
            <a:r>
              <a:rPr lang="en-US" sz="1800" dirty="0"/>
              <a:t>, including objectives and results</a:t>
            </a:r>
            <a:endParaRPr lang="nl-NL" altLang="nl-NL" sz="1800" dirty="0" smtClean="0">
              <a:latin typeface="Verdana" pitchFamily="34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" t="7059" r="1727" b="805"/>
          <a:stretch/>
        </p:blipFill>
        <p:spPr bwMode="auto">
          <a:xfrm>
            <a:off x="2093128" y="1272223"/>
            <a:ext cx="6850840" cy="382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7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 smtClean="0">
                <a:latin typeface="Verdana" pitchFamily="34" charset="0"/>
              </a:rPr>
              <a:t>Results</a:t>
            </a:r>
            <a:r>
              <a:rPr lang="nl-NL" altLang="nl-NL" dirty="0" smtClean="0">
                <a:latin typeface="Verdana" pitchFamily="34" charset="0"/>
              </a:rPr>
              <a:t> of the </a:t>
            </a:r>
            <a:r>
              <a:rPr lang="nl-NL" altLang="nl-NL" dirty="0" err="1" smtClean="0">
                <a:latin typeface="Verdana" pitchFamily="34" charset="0"/>
              </a:rPr>
              <a:t>campaigns</a:t>
            </a:r>
            <a:r>
              <a:rPr lang="nl-NL" altLang="nl-NL" dirty="0" smtClean="0">
                <a:latin typeface="Verdana" pitchFamily="34" charset="0"/>
              </a:rPr>
              <a:t> 2009-2015</a:t>
            </a:r>
          </a:p>
        </p:txBody>
      </p:sp>
      <p:sp>
        <p:nvSpPr>
          <p:cNvPr id="15363" name="Tijdelijke aanduiding voor dianummer 2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EA7DC190-40CD-4A49-8223-F7BEBB83BB56}" type="slidenum">
              <a:rPr lang="nl-NL" altLang="nl-NL" sz="1000"/>
              <a:pPr/>
              <a:t>6</a:t>
            </a:fld>
            <a:endParaRPr lang="nl-NL" altLang="nl-NL" sz="1000"/>
          </a:p>
        </p:txBody>
      </p:sp>
      <p:sp>
        <p:nvSpPr>
          <p:cNvPr id="1536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363538" y="1811338"/>
            <a:ext cx="8192634" cy="4351337"/>
          </a:xfrm>
        </p:spPr>
        <p:txBody>
          <a:bodyPr/>
          <a:lstStyle/>
          <a:p>
            <a:pPr>
              <a:buAutoNum type="arabicPeriod"/>
            </a:pPr>
            <a:r>
              <a:rPr lang="en-US" sz="1800" b="1" dirty="0" smtClean="0"/>
              <a:t>Reach:</a:t>
            </a:r>
            <a:r>
              <a:rPr lang="en-US" sz="1800" dirty="0" smtClean="0"/>
              <a:t> </a:t>
            </a:r>
            <a:r>
              <a:rPr lang="en-US" sz="1800" i="1" dirty="0" smtClean="0"/>
              <a:t>parents</a:t>
            </a:r>
            <a:r>
              <a:rPr lang="en-US" sz="1800" dirty="0" smtClean="0"/>
              <a:t> 76% &gt; 70% target</a:t>
            </a:r>
          </a:p>
          <a:p>
            <a:pPr>
              <a:buAutoNum type="arabicPeriod"/>
            </a:pPr>
            <a:r>
              <a:rPr lang="nl-NL" sz="1800" b="1" dirty="0" err="1" smtClean="0"/>
              <a:t>Familiarity</a:t>
            </a:r>
            <a:r>
              <a:rPr lang="nl-NL" sz="1800" b="1" dirty="0" smtClean="0"/>
              <a:t> </a:t>
            </a:r>
            <a:r>
              <a:rPr lang="nl-NL" sz="1800" b="1" dirty="0" err="1" smtClean="0"/>
              <a:t>with</a:t>
            </a:r>
            <a:r>
              <a:rPr lang="nl-NL" sz="1800" b="1" dirty="0" smtClean="0"/>
              <a:t> </a:t>
            </a:r>
            <a:r>
              <a:rPr lang="nl-NL" sz="1800" b="1" dirty="0" err="1" smtClean="0"/>
              <a:t>symbols</a:t>
            </a:r>
            <a:r>
              <a:rPr lang="nl-NL" sz="1800" b="1" dirty="0" smtClean="0"/>
              <a:t>:</a:t>
            </a:r>
            <a:r>
              <a:rPr lang="nl-NL" sz="1800" dirty="0" smtClean="0"/>
              <a:t> 66</a:t>
            </a:r>
            <a:r>
              <a:rPr lang="nl-NL" sz="1800" dirty="0"/>
              <a:t>% </a:t>
            </a:r>
            <a:r>
              <a:rPr lang="nl-NL" sz="1800" dirty="0" smtClean="0"/>
              <a:t>&gt; 60</a:t>
            </a:r>
            <a:r>
              <a:rPr lang="nl-NL" sz="1800" dirty="0"/>
              <a:t>% </a:t>
            </a:r>
            <a:r>
              <a:rPr lang="nl-NL" sz="1800" dirty="0" smtClean="0"/>
              <a:t>target </a:t>
            </a:r>
          </a:p>
          <a:p>
            <a:pPr>
              <a:buFont typeface="+mj-lt"/>
              <a:buAutoNum type="arabicPeriod" startAt="3"/>
            </a:pPr>
            <a:r>
              <a:rPr lang="nl-NL" sz="1800" b="1" dirty="0"/>
              <a:t>Awareness</a:t>
            </a:r>
            <a:r>
              <a:rPr lang="nl-NL" sz="1400" b="1" dirty="0"/>
              <a:t> </a:t>
            </a:r>
            <a:r>
              <a:rPr lang="en-US" sz="1400" dirty="0" smtClean="0"/>
              <a:t>important </a:t>
            </a:r>
            <a:r>
              <a:rPr lang="en-US" sz="1400" dirty="0"/>
              <a:t>to read the instructions for use and take the necessary precautionary </a:t>
            </a:r>
            <a:r>
              <a:rPr lang="en-US" sz="1400" dirty="0" smtClean="0"/>
              <a:t>measures: </a:t>
            </a:r>
            <a:r>
              <a:rPr lang="en-US" sz="1400" dirty="0"/>
              <a:t>82</a:t>
            </a:r>
            <a:r>
              <a:rPr lang="en-US" sz="1400" dirty="0" smtClean="0"/>
              <a:t>%; important </a:t>
            </a:r>
            <a:r>
              <a:rPr lang="en-US" sz="1400" dirty="0"/>
              <a:t>to keep household chemicals outside the reach of </a:t>
            </a:r>
            <a:r>
              <a:rPr lang="en-US" sz="1400" dirty="0" smtClean="0"/>
              <a:t>children: 96%; important </a:t>
            </a:r>
            <a:r>
              <a:rPr lang="en-US" sz="1400" dirty="0"/>
              <a:t>to put the top back on the bottle while using a household </a:t>
            </a:r>
            <a:r>
              <a:rPr lang="en-US" sz="1400" dirty="0" smtClean="0"/>
              <a:t>chemical: </a:t>
            </a:r>
            <a:r>
              <a:rPr lang="en-US" sz="1400" dirty="0"/>
              <a:t>80</a:t>
            </a:r>
            <a:r>
              <a:rPr lang="en-US" sz="1400" dirty="0" smtClean="0"/>
              <a:t>% 	</a:t>
            </a:r>
            <a:r>
              <a:rPr lang="en-US" sz="1800" dirty="0" smtClean="0"/>
              <a:t>&gt; </a:t>
            </a:r>
            <a:r>
              <a:rPr lang="en-US" sz="1800" dirty="0"/>
              <a:t>80% </a:t>
            </a:r>
            <a:r>
              <a:rPr lang="en-US" sz="1800" dirty="0" smtClean="0"/>
              <a:t>target</a:t>
            </a:r>
          </a:p>
          <a:p>
            <a:pPr>
              <a:buFont typeface="+mj-lt"/>
              <a:buAutoNum type="arabicPeriod" startAt="3"/>
            </a:pPr>
            <a:r>
              <a:rPr lang="en-US" sz="1800" b="1" dirty="0" err="1" smtClean="0"/>
              <a:t>Behaviour</a:t>
            </a:r>
            <a:r>
              <a:rPr lang="en-US" sz="1800" b="1" dirty="0" smtClean="0"/>
              <a:t> </a:t>
            </a:r>
            <a:r>
              <a:rPr lang="en-US" sz="1400" dirty="0" smtClean="0"/>
              <a:t>follow instructions for use and take measures: 76%; keep </a:t>
            </a:r>
            <a:r>
              <a:rPr lang="en-US" sz="1400" dirty="0"/>
              <a:t>household chemicals outside the reach of </a:t>
            </a:r>
            <a:r>
              <a:rPr lang="en-US" sz="1400" dirty="0" smtClean="0"/>
              <a:t>children: 90%; put </a:t>
            </a:r>
            <a:r>
              <a:rPr lang="en-US" sz="1400" dirty="0"/>
              <a:t>the top back on the bottle while using </a:t>
            </a:r>
            <a:r>
              <a:rPr lang="en-US" sz="1400" dirty="0" smtClean="0"/>
              <a:t>a household chemical: 76%  </a:t>
            </a:r>
            <a:r>
              <a:rPr lang="en-US" sz="1800" dirty="0" smtClean="0"/>
              <a:t>&gt; 50% target</a:t>
            </a:r>
            <a:endParaRPr lang="en-US" sz="1800" dirty="0"/>
          </a:p>
          <a:p>
            <a:pPr marL="0" indent="0">
              <a:buNone/>
            </a:pPr>
            <a:endParaRPr lang="nl-NL" sz="1400" b="1" dirty="0"/>
          </a:p>
          <a:p>
            <a:pPr marL="0" indent="0">
              <a:buNone/>
            </a:pPr>
            <a:r>
              <a:rPr lang="en-US" sz="1800" b="1" dirty="0" smtClean="0"/>
              <a:t>The campaign is an effective tool to make people aware of the risks and prepare them for new, safe </a:t>
            </a:r>
            <a:r>
              <a:rPr lang="en-US" sz="1800" b="1" dirty="0" err="1" smtClean="0"/>
              <a:t>behaviour</a:t>
            </a:r>
            <a:r>
              <a:rPr lang="en-US" sz="1800" b="1" dirty="0" smtClean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Price winning campaign -&gt; lot of free publicity!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Afbeelding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370" y="5181467"/>
            <a:ext cx="1920242" cy="1389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5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>
                <a:latin typeface="Verdana" pitchFamily="34" charset="0"/>
              </a:rPr>
              <a:t>More information</a:t>
            </a:r>
          </a:p>
        </p:txBody>
      </p:sp>
      <p:sp>
        <p:nvSpPr>
          <p:cNvPr id="15363" name="Tijdelijke aanduiding voor dianummer 2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37931725" indent="-37474525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EA7DC190-40CD-4A49-8223-F7BEBB83BB56}" type="slidenum">
              <a:rPr lang="nl-NL" altLang="nl-NL" sz="1000"/>
              <a:pPr/>
              <a:t>7</a:t>
            </a:fld>
            <a:endParaRPr lang="nl-NL" altLang="nl-NL" sz="1000"/>
          </a:p>
        </p:txBody>
      </p:sp>
      <p:sp>
        <p:nvSpPr>
          <p:cNvPr id="1536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363538" y="1811338"/>
            <a:ext cx="8172450" cy="43513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nl-NL" altLang="nl-NL" sz="18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nl-NL" altLang="nl-NL" sz="1800" dirty="0" smtClean="0">
                <a:latin typeface="Verdana" pitchFamily="34" charset="0"/>
              </a:rPr>
              <a:t>Evaluation of the Dutch awareness </a:t>
            </a:r>
            <a:r>
              <a:rPr lang="nl-NL" altLang="nl-NL" sz="1800" dirty="0" err="1" smtClean="0">
                <a:latin typeface="Verdana" pitchFamily="34" charset="0"/>
              </a:rPr>
              <a:t>campaign</a:t>
            </a:r>
            <a:r>
              <a:rPr lang="nl-NL" altLang="nl-NL" sz="1800" dirty="0" smtClean="0">
                <a:latin typeface="Verdana" pitchFamily="34" charset="0"/>
              </a:rPr>
              <a:t> </a:t>
            </a:r>
            <a:r>
              <a:rPr lang="nl-NL" sz="1800" dirty="0" err="1">
                <a:latin typeface="Verdana" pitchFamily="34" charset="0"/>
                <a:cs typeface="Arial" charset="0"/>
              </a:rPr>
              <a:t>for</a:t>
            </a:r>
            <a:r>
              <a:rPr lang="nl-NL" sz="1800" dirty="0">
                <a:latin typeface="Verdana" pitchFamily="34" charset="0"/>
                <a:cs typeface="Arial" charset="0"/>
              </a:rPr>
              <a:t> new </a:t>
            </a:r>
            <a:r>
              <a:rPr lang="nl-NL" sz="1800" dirty="0" err="1">
                <a:latin typeface="Verdana" pitchFamily="34" charset="0"/>
                <a:cs typeface="Arial" charset="0"/>
              </a:rPr>
              <a:t>household</a:t>
            </a:r>
            <a:r>
              <a:rPr lang="nl-NL" sz="1800" dirty="0">
                <a:latin typeface="Verdana" pitchFamily="34" charset="0"/>
                <a:cs typeface="Arial" charset="0"/>
              </a:rPr>
              <a:t> </a:t>
            </a:r>
            <a:r>
              <a:rPr lang="nl-NL" sz="1800" dirty="0" err="1">
                <a:latin typeface="Verdana" pitchFamily="34" charset="0"/>
                <a:cs typeface="Arial" charset="0"/>
              </a:rPr>
              <a:t>chemical</a:t>
            </a:r>
            <a:r>
              <a:rPr lang="nl-NL" sz="1800" dirty="0">
                <a:latin typeface="Verdana" pitchFamily="34" charset="0"/>
                <a:cs typeface="Arial" charset="0"/>
              </a:rPr>
              <a:t> </a:t>
            </a:r>
            <a:r>
              <a:rPr lang="nl-NL" sz="1800" dirty="0" err="1">
                <a:latin typeface="Verdana" pitchFamily="34" charset="0"/>
                <a:cs typeface="Arial" charset="0"/>
              </a:rPr>
              <a:t>labels</a:t>
            </a:r>
            <a:r>
              <a:rPr lang="nl-NL" sz="1800" dirty="0">
                <a:latin typeface="Verdana" pitchFamily="34" charset="0"/>
                <a:cs typeface="Arial" charset="0"/>
              </a:rPr>
              <a:t> in the Netherlands </a:t>
            </a:r>
            <a:r>
              <a:rPr lang="nl-NL" altLang="nl-NL" sz="1800" dirty="0" smtClean="0">
                <a:latin typeface="Verdana" pitchFamily="34" charset="0"/>
              </a:rPr>
              <a:t>2009-2015:</a:t>
            </a:r>
          </a:p>
          <a:p>
            <a:pPr marL="0" indent="0">
              <a:buNone/>
            </a:pPr>
            <a:endParaRPr lang="nl-NL" altLang="nl-NL" sz="18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nl-NL" altLang="nl-NL" sz="1800" dirty="0" smtClean="0">
                <a:latin typeface="Verdana" pitchFamily="34" charset="0"/>
              </a:rPr>
              <a:t>Website: </a:t>
            </a:r>
            <a:r>
              <a:rPr lang="nl-NL" altLang="nl-NL" sz="1800" dirty="0">
                <a:latin typeface="Verdana" pitchFamily="34" charset="0"/>
                <a:hlinkClick r:id="rId2"/>
              </a:rPr>
              <a:t>http://</a:t>
            </a:r>
            <a:r>
              <a:rPr lang="nl-NL" altLang="nl-NL" sz="1800" dirty="0" smtClean="0">
                <a:latin typeface="Verdana" pitchFamily="34" charset="0"/>
                <a:hlinkClick r:id="rId2"/>
              </a:rPr>
              <a:t>www.nieuwe-etiketten.nl/eindrapportage/EN</a:t>
            </a:r>
            <a:endParaRPr lang="nl-NL" altLang="nl-NL" sz="1800" dirty="0" smtClean="0">
              <a:latin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1800" dirty="0" smtClean="0">
                <a:latin typeface="Verdana" pitchFamily="34" charset="0"/>
              </a:rPr>
              <a:t>Report: </a:t>
            </a:r>
            <a:r>
              <a:rPr lang="nl-NL" altLang="nl-NL" sz="1800" dirty="0" smtClean="0">
                <a:latin typeface="Verdana" pitchFamily="34" charset="0"/>
                <a:hlinkClick r:id="rId3"/>
              </a:rPr>
              <a:t>http</a:t>
            </a:r>
            <a:r>
              <a:rPr lang="nl-NL" altLang="nl-NL" sz="1800" dirty="0">
                <a:latin typeface="Verdana" pitchFamily="34" charset="0"/>
                <a:hlinkClick r:id="rId3"/>
              </a:rPr>
              <a:t>://</a:t>
            </a:r>
            <a:r>
              <a:rPr lang="nl-NL" altLang="nl-NL" sz="1800" dirty="0" smtClean="0">
                <a:latin typeface="Verdana" pitchFamily="34" charset="0"/>
                <a:hlinkClick r:id="rId3"/>
              </a:rPr>
              <a:t>www.nieuwe-etiketten.nl/eindrapportage/pdf/VEILIGHEID_PDF_ENG.pdf</a:t>
            </a:r>
            <a:endParaRPr lang="nl-NL" altLang="nl-NL" sz="1800" dirty="0" smtClean="0">
              <a:latin typeface="Verdana" pitchFamily="34" charset="0"/>
            </a:endParaRPr>
          </a:p>
          <a:p>
            <a:pPr marL="0" indent="0">
              <a:buNone/>
            </a:pPr>
            <a:endParaRPr lang="nl-NL" altLang="nl-NL" sz="18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Lege presentati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ardontwerp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1_Lege presentati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1434</TotalTime>
  <Words>736</Words>
  <Application>Microsoft Office PowerPoint</Application>
  <PresentationFormat>Diavoorstelling (4:3)</PresentationFormat>
  <Paragraphs>82</Paragraphs>
  <Slides>7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9" baseType="lpstr">
      <vt:lpstr>blank</vt:lpstr>
      <vt:lpstr>Standaardontwerp</vt:lpstr>
      <vt:lpstr>Awareness campaign in the Netherlands on new household chemical labels</vt:lpstr>
      <vt:lpstr>Starting point in 2009</vt:lpstr>
      <vt:lpstr>Strategy 2009-2015</vt:lpstr>
      <vt:lpstr>Objectives </vt:lpstr>
      <vt:lpstr>Website</vt:lpstr>
      <vt:lpstr>Results of the campaigns 2009-2015</vt:lpstr>
      <vt:lpstr>More information</vt:lpstr>
    </vt:vector>
  </TitlesOfParts>
  <Company>Ministerie van EZ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Dekker, ir. P.A. (Peter)</dc:creator>
  <cp:lastModifiedBy>Dekker, ir. P.A. (Peter)</cp:lastModifiedBy>
  <cp:revision>53</cp:revision>
  <cp:lastPrinted>2016-06-09T15:10:58Z</cp:lastPrinted>
  <dcterms:created xsi:type="dcterms:W3CDTF">2016-05-13T06:51:32Z</dcterms:created>
  <dcterms:modified xsi:type="dcterms:W3CDTF">2016-06-09T19:53:23Z</dcterms:modified>
</cp:coreProperties>
</file>