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2" r:id="rId4"/>
    <p:sldId id="263" r:id="rId5"/>
    <p:sldId id="265" r:id="rId6"/>
    <p:sldId id="264" r:id="rId7"/>
    <p:sldId id="267" r:id="rId8"/>
    <p:sldId id="270" r:id="rId9"/>
    <p:sldId id="266" r:id="rId10"/>
    <p:sldId id="268" r:id="rId11"/>
    <p:sldId id="271" r:id="rId12"/>
    <p:sldId id="273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ohessy Paul" initials="PC" lastIdx="7" clrIdx="0"/>
  <p:cmAuthor id="1" name="Geert Boeije" initials="G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2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BA27-E414-8D4D-AFF9-6311ABB7AFCD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D358F-CAB6-F746-AF0F-D887B61C0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4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3CC0-683E-DB4B-BFBE-58BAB02C343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929D-DBCD-8341-8EDA-445A38B034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81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346" y="1893446"/>
            <a:ext cx="7701972" cy="2332190"/>
          </a:xfrm>
        </p:spPr>
        <p:txBody>
          <a:bodyPr>
            <a:normAutofit/>
          </a:bodyPr>
          <a:lstStyle>
            <a:lvl1pPr>
              <a:defRPr sz="4000" b="1" i="0">
                <a:latin typeface="Arial"/>
                <a:cs typeface="Helvetica"/>
              </a:defRPr>
            </a:lvl1pPr>
          </a:lstStyle>
          <a:p>
            <a:r>
              <a:rPr lang="nl-BE" dirty="0" smtClean="0"/>
              <a:t>Click </a:t>
            </a:r>
            <a:br>
              <a:rPr lang="nl-BE" dirty="0" smtClean="0"/>
            </a:br>
            <a:r>
              <a:rPr lang="nl-BE" dirty="0" smtClean="0"/>
              <a:t>to edit </a:t>
            </a:r>
            <a:br>
              <a:rPr lang="nl-BE" dirty="0" smtClean="0"/>
            </a:br>
            <a:r>
              <a:rPr lang="nl-BE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346" y="4324931"/>
            <a:ext cx="7701972" cy="518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78346" y="4933950"/>
            <a:ext cx="7702550" cy="614363"/>
          </a:xfr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40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6D20DC9-BEB8-C648-A0B4-9F4FC6EE81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9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6883" y="1420092"/>
            <a:ext cx="3754890" cy="4520044"/>
          </a:xfrm>
        </p:spPr>
        <p:txBody>
          <a:bodyPr/>
          <a:lstStyle>
            <a:lvl1pPr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8045" y="1420092"/>
            <a:ext cx="3758045" cy="4520044"/>
          </a:xfrm>
        </p:spPr>
        <p:txBody>
          <a:bodyPr/>
          <a:lstStyle>
            <a:lvl1pPr>
              <a:defRPr sz="2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40000" cy="702000"/>
          </a:xfrm>
        </p:spPr>
        <p:txBody>
          <a:bodyPr anchor="ctr" anchorCtr="0">
            <a:normAutofit/>
          </a:bodyPr>
          <a:lstStyle>
            <a:lvl1pPr algn="l">
              <a:defRPr sz="2500" b="1">
                <a:latin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6884" y="1322821"/>
            <a:ext cx="7703432" cy="4248000"/>
          </a:xfrm>
          <a:prstGeom prst="round2DiagRect">
            <a:avLst>
              <a:gd name="adj1" fmla="val 0"/>
              <a:gd name="adj2" fmla="val 2990"/>
            </a:avLst>
          </a:prstGeom>
          <a:ln w="12700" cmpd="sng">
            <a:solidFill>
              <a:schemeClr val="accent2"/>
            </a:solidFill>
            <a:round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883" y="5723378"/>
            <a:ext cx="7703433" cy="361083"/>
          </a:xfrm>
        </p:spPr>
        <p:txBody>
          <a:bodyPr>
            <a:normAutofit/>
          </a:bodyPr>
          <a:lstStyle>
            <a:lvl1pPr marL="0" indent="0" algn="r">
              <a:buNone/>
              <a:defRPr sz="1400" b="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5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884" y="1423554"/>
            <a:ext cx="7707910" cy="677719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076884" y="2205182"/>
            <a:ext cx="7707910" cy="3717636"/>
          </a:xfrm>
        </p:spPr>
        <p:txBody>
          <a:bodyPr/>
          <a:lstStyle/>
          <a:p>
            <a:pPr lvl="0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64493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654" y="1656773"/>
            <a:ext cx="7693891" cy="27997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BE" dirty="0" smtClean="0"/>
              <a:t>Click </a:t>
            </a:r>
            <a:br>
              <a:rPr lang="nl-BE" dirty="0" smtClean="0"/>
            </a:br>
            <a:r>
              <a:rPr lang="nl-BE" dirty="0" smtClean="0"/>
              <a:t>to edit </a:t>
            </a:r>
            <a:br>
              <a:rPr lang="nl-BE" dirty="0" smtClean="0"/>
            </a:br>
            <a:r>
              <a:rPr lang="nl-BE" dirty="0" smtClean="0"/>
              <a:t>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80654" y="4336014"/>
            <a:ext cx="7693891" cy="754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BE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1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Arial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2800" kern="1200">
          <a:solidFill>
            <a:schemeClr val="accent4"/>
          </a:solidFill>
          <a:latin typeface="Arial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40000" cy="7023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BE" dirty="0" smtClean="0"/>
              <a:t>Click to edit </a:t>
            </a:r>
            <a:br>
              <a:rPr lang="nl-BE" dirty="0" smtClean="0"/>
            </a:br>
            <a:r>
              <a:rPr lang="nl-BE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884" y="1423554"/>
            <a:ext cx="7707910" cy="44877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6884" y="6233583"/>
            <a:ext cx="6707112" cy="2802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1" i="0">
                <a:solidFill>
                  <a:schemeClr val="accent1"/>
                </a:solidFill>
                <a:latin typeface="Arial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102" y="6233583"/>
            <a:ext cx="246726" cy="2802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kern="1200">
                <a:solidFill>
                  <a:schemeClr val="accent1"/>
                </a:solidFill>
                <a:latin typeface="Helvetica"/>
              </a:defRPr>
            </a:lvl1pPr>
          </a:lstStyle>
          <a:p>
            <a:fld id="{A6D20DC9-BEB8-C648-A0B4-9F4FC6EE815D}" type="slidenum">
              <a:rPr lang="en-US" smtClean="0"/>
              <a:pPr/>
              <a:t>‹#›</a:t>
            </a:fld>
            <a:r>
              <a:rPr lang="en-GB" b="1" baseline="30000" dirty="0" smtClean="0"/>
              <a:t> 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68832" y="6233583"/>
            <a:ext cx="42864" cy="2802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Helvetic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baseline="30000" dirty="0" smtClean="0"/>
              <a:t>● </a:t>
            </a:r>
            <a:endParaRPr lang="en-GB" sz="800" b="1" baseline="30000" dirty="0"/>
          </a:p>
        </p:txBody>
      </p:sp>
    </p:spTree>
    <p:extLst>
      <p:ext uri="{BB962C8B-B14F-4D97-AF65-F5344CB8AC3E}">
        <p14:creationId xmlns:p14="http://schemas.microsoft.com/office/powerpoint/2010/main" val="36710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9" r:id="rId3"/>
    <p:sldLayoutId id="2147483660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100" b="1" i="0" kern="1200">
          <a:solidFill>
            <a:schemeClr val="accent2"/>
          </a:solidFill>
          <a:latin typeface="Arial"/>
          <a:ea typeface="+mn-ea"/>
          <a:cs typeface="Helvetica"/>
        </a:defRPr>
      </a:lvl1pPr>
      <a:lvl2pPr marL="0" indent="-180000" algn="l" defTabSz="457200" rtl="0" eaLnBrk="1" latinLnBrk="0" hangingPunct="1">
        <a:spcBef>
          <a:spcPts val="300"/>
        </a:spcBef>
        <a:buClr>
          <a:schemeClr val="bg2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Helvetica"/>
        </a:defRPr>
      </a:lvl2pPr>
      <a:lvl3pPr marL="360000" indent="-18000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Helvetica"/>
        </a:defRPr>
      </a:lvl3pPr>
      <a:lvl4pPr marL="720000" indent="-1800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Helvetica"/>
        </a:defRPr>
      </a:lvl4pPr>
      <a:lvl5pPr marL="1080000" indent="-18000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Professionals </a:t>
            </a:r>
            <a:br>
              <a:rPr lang="en-US" dirty="0" smtClean="0"/>
            </a:br>
            <a:r>
              <a:rPr lang="en-US" dirty="0" smtClean="0"/>
              <a:t>Subgroup Discussion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Better Regulation</a:t>
            </a:r>
            <a:br>
              <a:rPr lang="en-US" dirty="0"/>
            </a:br>
            <a:r>
              <a:rPr lang="en-US" dirty="0"/>
              <a:t>A.I.S.E. Workshop June 10,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7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First aid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any information currently missing ?</a:t>
            </a:r>
          </a:p>
          <a:p>
            <a:endParaRPr lang="en-US" dirty="0"/>
          </a:p>
          <a:p>
            <a:r>
              <a:rPr lang="en-US" dirty="0" smtClean="0"/>
              <a:t>What is the most important information currently on pack ?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provided as part of PCC </a:t>
            </a:r>
            <a:r>
              <a:rPr lang="en-US" dirty="0" smtClean="0"/>
              <a:t>notification:</a:t>
            </a:r>
          </a:p>
          <a:p>
            <a:r>
              <a:rPr lang="en-US" dirty="0" smtClean="0"/>
              <a:t>what </a:t>
            </a:r>
            <a:r>
              <a:rPr lang="en-US" dirty="0"/>
              <a:t>elements could be removed from </a:t>
            </a:r>
            <a:r>
              <a:rPr lang="en-US" dirty="0" smtClean="0"/>
              <a:t>pack 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4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First aid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effective is text (P phrases) versus icons 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Prevention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Treatment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885" y="4855888"/>
            <a:ext cx="1287936" cy="136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557" y="4826274"/>
            <a:ext cx="1450331" cy="139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28" y="2969118"/>
            <a:ext cx="1469759" cy="1557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888" y="4855888"/>
            <a:ext cx="1282040" cy="1348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557" y="3080733"/>
            <a:ext cx="1282040" cy="13486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2888" y="3024925"/>
            <a:ext cx="1354288" cy="1404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176" y="3030861"/>
            <a:ext cx="1393408" cy="13985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0585" y="3080733"/>
            <a:ext cx="1264328" cy="12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 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ESCD recommendation that full ingredient list is needed for allergy prevention</a:t>
            </a:r>
          </a:p>
          <a:p>
            <a:pPr marL="342900" lvl="1" indent="-342900"/>
            <a:r>
              <a:rPr lang="en-US" dirty="0" smtClean="0"/>
              <a:t>Current </a:t>
            </a:r>
            <a:r>
              <a:rPr lang="en-US" dirty="0"/>
              <a:t>situation of CLP + Detergent regulation</a:t>
            </a:r>
          </a:p>
          <a:p>
            <a:endParaRPr lang="en-US" dirty="0"/>
          </a:p>
          <a:p>
            <a:r>
              <a:rPr lang="en-US" dirty="0" smtClean="0"/>
              <a:t>Ingredient label needs for other medical needs ?</a:t>
            </a:r>
          </a:p>
          <a:p>
            <a:pPr marL="285750" lvl="1" indent="-285750"/>
            <a:r>
              <a:rPr lang="en-US" dirty="0" smtClean="0"/>
              <a:t>For prevention</a:t>
            </a:r>
          </a:p>
          <a:p>
            <a:pPr marL="285750" lvl="1" indent="-285750"/>
            <a:r>
              <a:rPr lang="en-US" dirty="0" smtClean="0"/>
              <a:t>For first-aid treatment by consumer </a:t>
            </a:r>
          </a:p>
          <a:p>
            <a:pPr marL="285750" lvl="1" indent="-285750"/>
            <a:r>
              <a:rPr lang="en-US" dirty="0" smtClean="0"/>
              <a:t>For treatment by medical doctor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INCI nomenclature (cf. cosmetics) versus national languages 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 information - alternatives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</a:p>
          <a:p>
            <a:pPr marL="342900" lvl="1" indent="-342900"/>
            <a:r>
              <a:rPr lang="en-US" dirty="0" smtClean="0"/>
              <a:t>What is essential to ensure prevention</a:t>
            </a:r>
          </a:p>
          <a:p>
            <a:endParaRPr lang="en-US" dirty="0" smtClean="0"/>
          </a:p>
          <a:p>
            <a:r>
              <a:rPr lang="en-US" dirty="0" smtClean="0"/>
              <a:t>Point of sale</a:t>
            </a:r>
          </a:p>
          <a:p>
            <a:pPr marL="342900" lvl="1" indent="-342900"/>
            <a:r>
              <a:rPr lang="en-US" dirty="0" smtClean="0"/>
              <a:t>Is this an option to provide full transparency </a:t>
            </a:r>
            <a:br>
              <a:rPr lang="en-US" dirty="0" smtClean="0"/>
            </a:br>
            <a:r>
              <a:rPr lang="en-US" dirty="0" smtClean="0"/>
              <a:t>also for those without online access 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On-Line / data base</a:t>
            </a:r>
          </a:p>
          <a:p>
            <a:pPr marL="342900" lvl="1" indent="-342900"/>
            <a:r>
              <a:rPr lang="en-US" dirty="0" smtClean="0"/>
              <a:t>Full ingredient disclosure – already implemented</a:t>
            </a:r>
          </a:p>
          <a:p>
            <a:pPr marL="342900" lvl="1" indent="-342900"/>
            <a:r>
              <a:rPr lang="en-US" dirty="0" smtClean="0"/>
              <a:t>Best linked to UFI ? Or based on brand / variant name ?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be addressed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situation: </a:t>
            </a:r>
          </a:p>
          <a:p>
            <a:r>
              <a:rPr lang="en-US" dirty="0" smtClean="0"/>
              <a:t>what works, what doesn’t ?</a:t>
            </a:r>
          </a:p>
          <a:p>
            <a:endParaRPr lang="en-US" dirty="0"/>
          </a:p>
          <a:p>
            <a:r>
              <a:rPr lang="en-US" dirty="0" smtClean="0"/>
              <a:t>Future: </a:t>
            </a:r>
          </a:p>
          <a:p>
            <a:r>
              <a:rPr lang="en-US" dirty="0" smtClean="0"/>
              <a:t>what is needed to make the regulation better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Better Regulation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6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40000" cy="1126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ESCD Perspective</a:t>
            </a:r>
            <a:br>
              <a:rPr lang="en-US" dirty="0" smtClean="0"/>
            </a:br>
            <a:r>
              <a:rPr lang="en-US" sz="2700" dirty="0" smtClean="0"/>
              <a:t>(European </a:t>
            </a:r>
            <a:r>
              <a:rPr lang="en-US" sz="2700" dirty="0"/>
              <a:t>Society for Contact </a:t>
            </a:r>
            <a:r>
              <a:rPr lang="en-US" sz="2700" dirty="0" smtClean="0"/>
              <a:t>Dermatitis)</a:t>
            </a:r>
            <a:r>
              <a:rPr lang="en-US" sz="3100" dirty="0"/>
              <a:t/>
            </a:r>
            <a:br>
              <a:rPr lang="en-US" sz="3100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50256" y="1659484"/>
            <a:ext cx="6634538" cy="443010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Widespread exposure to product category</a:t>
            </a:r>
          </a:p>
          <a:p>
            <a:pPr marL="702900" lvl="2" indent="-342900"/>
            <a:r>
              <a:rPr lang="en-US" dirty="0" smtClean="0"/>
              <a:t>Ingredient information (relevant + legible) </a:t>
            </a:r>
            <a:br>
              <a:rPr lang="en-US" dirty="0" smtClean="0"/>
            </a:br>
            <a:r>
              <a:rPr lang="en-US" dirty="0" smtClean="0"/>
              <a:t>about skin sensitizers is essential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Allergic reactions are inevitable, </a:t>
            </a:r>
            <a:br>
              <a:rPr lang="en-US" dirty="0" smtClean="0"/>
            </a:br>
            <a:r>
              <a:rPr lang="en-US" dirty="0" smtClean="0"/>
              <a:t>but not obvious to identify the cause</a:t>
            </a:r>
          </a:p>
          <a:p>
            <a:pPr marL="702900" lvl="2" indent="-342900"/>
            <a:r>
              <a:rPr lang="en-US" dirty="0" smtClean="0"/>
              <a:t>Patch test: baseline series + specific products or ingredients</a:t>
            </a:r>
          </a:p>
          <a:p>
            <a:pPr marL="702900" lvl="2" indent="-342900"/>
            <a:r>
              <a:rPr lang="en-US" dirty="0" smtClean="0"/>
              <a:t>Need complete + accurate ingredient information </a:t>
            </a:r>
            <a:br>
              <a:rPr lang="en-US" dirty="0" smtClean="0"/>
            </a:br>
            <a:r>
              <a:rPr lang="en-US" dirty="0" smtClean="0"/>
              <a:t>to conduct patch test</a:t>
            </a:r>
            <a:endParaRPr lang="en-US" dirty="0"/>
          </a:p>
          <a:p>
            <a:pPr marL="702900" lvl="2" indent="-342900"/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Recommendations</a:t>
            </a:r>
          </a:p>
          <a:p>
            <a:pPr marL="702900" lvl="2" indent="-342900"/>
            <a:r>
              <a:rPr lang="en-US" dirty="0" smtClean="0"/>
              <a:t>Full ingredient labeling</a:t>
            </a:r>
          </a:p>
          <a:p>
            <a:pPr marL="702900" lvl="2" indent="-342900"/>
            <a:r>
              <a:rPr lang="en-US" dirty="0" smtClean="0"/>
              <a:t>Improved label readability</a:t>
            </a:r>
          </a:p>
          <a:p>
            <a:pPr marL="342900" lvl="1" indent="-342900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6" y="1659484"/>
            <a:ext cx="1360854" cy="13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2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40000" cy="900231"/>
          </a:xfrm>
        </p:spPr>
        <p:txBody>
          <a:bodyPr>
            <a:normAutofit/>
          </a:bodyPr>
          <a:lstStyle/>
          <a:p>
            <a:r>
              <a:rPr lang="en-US" dirty="0" smtClean="0"/>
              <a:t>ESCD Recommendation: </a:t>
            </a:r>
            <a:br>
              <a:rPr lang="en-US" dirty="0" smtClean="0"/>
            </a:br>
            <a:r>
              <a:rPr lang="en-US" dirty="0" smtClean="0"/>
              <a:t>Full Ingredient Labeling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6884" y="1582615"/>
            <a:ext cx="7707910" cy="432869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Cosmetics regulation</a:t>
            </a:r>
          </a:p>
          <a:p>
            <a:pPr marL="702900" lvl="2" indent="-342900"/>
            <a:r>
              <a:rPr lang="en-US" dirty="0" smtClean="0"/>
              <a:t>covers this need very well (INCI nomenclature, all ingredients)</a:t>
            </a:r>
          </a:p>
          <a:p>
            <a:pPr marL="702900" lvl="2" indent="-342900"/>
            <a:r>
              <a:rPr lang="en-US" dirty="0" smtClean="0"/>
              <a:t>ESCD suggest to apply this also to detergents</a:t>
            </a:r>
          </a:p>
          <a:p>
            <a:pPr marL="702900" lvl="2" indent="-342900"/>
            <a:r>
              <a:rPr lang="en-US" dirty="0" smtClean="0"/>
              <a:t>confidentiality ?  this has been feasible for cosmetics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Full labeling helps</a:t>
            </a:r>
          </a:p>
          <a:p>
            <a:pPr marL="702900" lvl="2" indent="-342900"/>
            <a:r>
              <a:rPr lang="en-US" dirty="0" smtClean="0"/>
              <a:t>Consumer: avoid “his” allergen</a:t>
            </a:r>
          </a:p>
          <a:p>
            <a:pPr marL="702900" lvl="2" indent="-342900"/>
            <a:r>
              <a:rPr lang="en-US" dirty="0" smtClean="0"/>
              <a:t>Dermatologists: diagnostic work</a:t>
            </a:r>
          </a:p>
          <a:p>
            <a:pPr marL="702900" lvl="2" indent="-342900"/>
            <a:r>
              <a:rPr lang="en-US" dirty="0" smtClean="0"/>
              <a:t>Industry: post market surveillance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Electronic information</a:t>
            </a:r>
          </a:p>
          <a:p>
            <a:pPr marL="702900" lvl="2" indent="-342900"/>
            <a:r>
              <a:rPr lang="en-US" dirty="0" smtClean="0"/>
              <a:t>Increasingly attractive (e.g. via smart phone)</a:t>
            </a:r>
          </a:p>
          <a:p>
            <a:pPr marL="702900" lvl="2" indent="-342900"/>
            <a:r>
              <a:rPr lang="en-US" dirty="0" smtClean="0"/>
              <a:t>But entire population must be covered </a:t>
            </a:r>
            <a:br>
              <a:rPr lang="en-US" dirty="0" smtClean="0"/>
            </a:br>
            <a:r>
              <a:rPr lang="en-US" dirty="0" smtClean="0"/>
              <a:t>= information must also be on the label</a:t>
            </a:r>
          </a:p>
          <a:p>
            <a:pPr marL="702900" lvl="2" indent="-342900"/>
            <a:endParaRPr lang="en-US" dirty="0" smtClean="0"/>
          </a:p>
          <a:p>
            <a:pPr marL="702900" lvl="2" indent="-342900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6840000" cy="910068"/>
          </a:xfrm>
        </p:spPr>
        <p:txBody>
          <a:bodyPr>
            <a:normAutofit/>
          </a:bodyPr>
          <a:lstStyle/>
          <a:p>
            <a:r>
              <a:rPr lang="en-US" dirty="0" smtClean="0"/>
              <a:t>ESCD Recommendation:</a:t>
            </a:r>
            <a:br>
              <a:rPr lang="en-US" dirty="0" smtClean="0"/>
            </a:br>
            <a:r>
              <a:rPr lang="en-US" dirty="0" smtClean="0"/>
              <a:t>Improved Readability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6884" y="1404192"/>
            <a:ext cx="7707910" cy="4487757"/>
          </a:xfrm>
        </p:spPr>
        <p:txBody>
          <a:bodyPr/>
          <a:lstStyle/>
          <a:p>
            <a:r>
              <a:rPr lang="en-US" dirty="0" err="1" smtClean="0"/>
              <a:t>Yazar</a:t>
            </a:r>
            <a:r>
              <a:rPr lang="en-US" dirty="0" smtClean="0"/>
              <a:t> et al., 2014:</a:t>
            </a:r>
          </a:p>
          <a:p>
            <a:r>
              <a:rPr lang="en-US" b="0" dirty="0" smtClean="0"/>
              <a:t>R</a:t>
            </a:r>
            <a:r>
              <a:rPr lang="de-DE" b="0" dirty="0" err="1" smtClean="0"/>
              <a:t>eadability</a:t>
            </a:r>
            <a:r>
              <a:rPr lang="de-DE" b="0" dirty="0" smtClean="0"/>
              <a:t> </a:t>
            </a:r>
            <a:r>
              <a:rPr lang="de-DE" b="0" dirty="0" err="1" smtClean="0"/>
              <a:t>can</a:t>
            </a:r>
            <a:r>
              <a:rPr lang="de-DE" b="0" dirty="0" smtClean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significantly</a:t>
            </a:r>
            <a:r>
              <a:rPr lang="de-DE" b="0" dirty="0"/>
              <a:t> </a:t>
            </a:r>
            <a:r>
              <a:rPr lang="de-DE" b="0" dirty="0" err="1"/>
              <a:t>improved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applying</a:t>
            </a:r>
            <a:r>
              <a:rPr lang="de-DE" b="0" dirty="0"/>
              <a:t> </a:t>
            </a:r>
            <a:r>
              <a:rPr lang="de-DE" b="0" dirty="0" err="1"/>
              <a:t>broadly</a:t>
            </a:r>
            <a:r>
              <a:rPr lang="de-DE" b="0" dirty="0"/>
              <a:t> </a:t>
            </a:r>
            <a:r>
              <a:rPr lang="de-DE" b="0" dirty="0" err="1"/>
              <a:t>recognized</a:t>
            </a:r>
            <a:r>
              <a:rPr lang="de-DE" b="0" dirty="0"/>
              <a:t> </a:t>
            </a:r>
            <a:r>
              <a:rPr lang="de-DE" b="0" dirty="0" err="1"/>
              <a:t>typographical</a:t>
            </a:r>
            <a:r>
              <a:rPr lang="de-DE" b="0" dirty="0"/>
              <a:t> </a:t>
            </a:r>
            <a:r>
              <a:rPr lang="de-DE" b="0" dirty="0" err="1"/>
              <a:t>rules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principles</a:t>
            </a:r>
            <a:r>
              <a:rPr lang="en-US" b="0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2" y="2555871"/>
            <a:ext cx="4089400" cy="109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19" y="3358747"/>
            <a:ext cx="5130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– regulatory icons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CLP health hazard icons: do people know the meaning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DPD health hazard icons</a:t>
            </a:r>
            <a:r>
              <a:rPr lang="en-US" dirty="0"/>
              <a:t>: </a:t>
            </a:r>
            <a:r>
              <a:rPr lang="en-US" dirty="0" smtClean="0"/>
              <a:t>did </a:t>
            </a:r>
            <a:r>
              <a:rPr lang="en-US" dirty="0"/>
              <a:t>people know the meaning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84" y="1871244"/>
            <a:ext cx="1654444" cy="1654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256" y="1871245"/>
            <a:ext cx="1654443" cy="16544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473" y="1871245"/>
            <a:ext cx="1654444" cy="1654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196" y="1795292"/>
            <a:ext cx="1730397" cy="1730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262" y="4709583"/>
            <a:ext cx="1317066" cy="1362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1237" y="4709583"/>
            <a:ext cx="1326680" cy="1332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2280" y="4709583"/>
            <a:ext cx="1253419" cy="12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– regulatory icons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CLP physical hazard icons: do people know the meaning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DPD physical hazard icons</a:t>
            </a:r>
            <a:r>
              <a:rPr lang="en-US" dirty="0"/>
              <a:t>: </a:t>
            </a:r>
            <a:r>
              <a:rPr lang="en-US" dirty="0" smtClean="0"/>
              <a:t>did </a:t>
            </a:r>
            <a:r>
              <a:rPr lang="en-US" dirty="0"/>
              <a:t>people know the meaning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09" y="1890368"/>
            <a:ext cx="1755219" cy="1755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13" y="1890368"/>
            <a:ext cx="1755219" cy="1755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35" y="1890368"/>
            <a:ext cx="1755219" cy="1755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575" y="1890368"/>
            <a:ext cx="1755219" cy="17552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015" y="4753648"/>
            <a:ext cx="1253962" cy="1253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174" y="4723429"/>
            <a:ext cx="1284181" cy="12841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850" y="4753648"/>
            <a:ext cx="1275562" cy="12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3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- can people act on P phrases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9102" y="1423554"/>
            <a:ext cx="8340428" cy="4694893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Keep out of reach of children.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b="0" dirty="0"/>
              <a:t>Wear protective gloves/protective clothing/eye protection/face protection</a:t>
            </a:r>
            <a:r>
              <a:rPr lang="en-US" b="0" dirty="0" smtClean="0"/>
              <a:t>.</a:t>
            </a:r>
          </a:p>
          <a:p>
            <a:endParaRPr lang="en-US" dirty="0"/>
          </a:p>
          <a:p>
            <a:r>
              <a:rPr lang="en-US" b="0" dirty="0"/>
              <a:t>Wash hands thoroughly after handling.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b="0" dirty="0"/>
              <a:t>Do not breathe spray. Do not spray toward face and eyes.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b="0" dirty="0"/>
              <a:t>Keep away from heat/sparks/open flames/hot surfaces. — No smoking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/>
              <a:t>Do not spray on an open flame or other ignition source.</a:t>
            </a:r>
            <a:endParaRPr lang="en-US" b="0" dirty="0" smtClean="0"/>
          </a:p>
          <a:p>
            <a:endParaRPr lang="en-US" dirty="0"/>
          </a:p>
          <a:p>
            <a:r>
              <a:rPr lang="en-US" b="0" dirty="0"/>
              <a:t>Dispose of contents/container to </a:t>
            </a:r>
            <a:r>
              <a:rPr lang="en-US" b="0" dirty="0" smtClean="0"/>
              <a:t>…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 smtClean="0"/>
          </a:p>
          <a:p>
            <a:r>
              <a:rPr lang="en-US" b="0" dirty="0"/>
              <a:t>Avoid release to the environment.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0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aid - </a:t>
            </a:r>
            <a:r>
              <a:rPr lang="en-US" dirty="0"/>
              <a:t>can people act on P phrases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IF IN EYES: Rinse cautiously with water for several minutes. Remove contact lenses, if present and easy to do. Continue rinsing.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b="0" dirty="0" smtClean="0"/>
              <a:t>If </a:t>
            </a:r>
            <a:r>
              <a:rPr lang="en-US" b="0" dirty="0"/>
              <a:t>eye irritation persists: Get medical advice/attention. </a:t>
            </a:r>
            <a:endParaRPr lang="en-US" b="0" dirty="0" smtClean="0"/>
          </a:p>
          <a:p>
            <a:endParaRPr lang="en-US" dirty="0"/>
          </a:p>
          <a:p>
            <a:r>
              <a:rPr lang="en-US" b="0" dirty="0"/>
              <a:t>IF ON SKIN: </a:t>
            </a:r>
            <a:r>
              <a:rPr lang="en-US" b="0" dirty="0" smtClean="0"/>
              <a:t>[Take </a:t>
            </a:r>
            <a:r>
              <a:rPr lang="en-US" b="0" dirty="0"/>
              <a:t>off immediately all contaminated clothing</a:t>
            </a:r>
            <a:r>
              <a:rPr lang="en-US" b="0" dirty="0" smtClean="0"/>
              <a:t>.] </a:t>
            </a:r>
            <a:r>
              <a:rPr lang="en-US" b="0" dirty="0"/>
              <a:t>Wash with plenty of water.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b="0" dirty="0"/>
              <a:t>IF SWALLOWED: Immediately call a POISON CENTER/doctor.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b="0" dirty="0"/>
              <a:t>IF SWALLOWED: rinse mouth. Do NOT induce vomiting.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b="0" dirty="0"/>
              <a:t>Immediately call a POISON CENTER/doctor.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b="0" dirty="0"/>
              <a:t>If medical advice is needed, have product container or label at hand.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Better Regulation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0DC9-BEB8-C648-A0B4-9F4FC6EE81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6120"/>
      </p:ext>
    </p:extLst>
  </p:cSld>
  <p:clrMapOvr>
    <a:masterClrMapping/>
  </p:clrMapOvr>
</p:sld>
</file>

<file path=ppt/theme/theme1.xml><?xml version="1.0" encoding="utf-8"?>
<a:theme xmlns:a="http://schemas.openxmlformats.org/drawingml/2006/main" name="AISE PP Presentation template">
  <a:themeElements>
    <a:clrScheme name="AISE Theme">
      <a:dk1>
        <a:sysClr val="windowText" lastClr="000000"/>
      </a:dk1>
      <a:lt1>
        <a:sysClr val="window" lastClr="FFFFFF"/>
      </a:lt1>
      <a:dk2>
        <a:srgbClr val="007576"/>
      </a:dk2>
      <a:lt2>
        <a:srgbClr val="A9C30C"/>
      </a:lt2>
      <a:accent1>
        <a:srgbClr val="007576"/>
      </a:accent1>
      <a:accent2>
        <a:srgbClr val="0076B3"/>
      </a:accent2>
      <a:accent3>
        <a:srgbClr val="A9C30C"/>
      </a:accent3>
      <a:accent4>
        <a:srgbClr val="792F77"/>
      </a:accent4>
      <a:accent5>
        <a:srgbClr val="FFFFFF"/>
      </a:accent5>
      <a:accent6>
        <a:srgbClr val="000000"/>
      </a:accent6>
      <a:hlink>
        <a:srgbClr val="0076B3"/>
      </a:hlink>
      <a:folHlink>
        <a:srgbClr val="792F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ISE Theme">
      <a:dk1>
        <a:sysClr val="windowText" lastClr="000000"/>
      </a:dk1>
      <a:lt1>
        <a:sysClr val="window" lastClr="FFFFFF"/>
      </a:lt1>
      <a:dk2>
        <a:srgbClr val="007576"/>
      </a:dk2>
      <a:lt2>
        <a:srgbClr val="A9C30C"/>
      </a:lt2>
      <a:accent1>
        <a:srgbClr val="007576"/>
      </a:accent1>
      <a:accent2>
        <a:srgbClr val="0076B3"/>
      </a:accent2>
      <a:accent3>
        <a:srgbClr val="A9C30C"/>
      </a:accent3>
      <a:accent4>
        <a:srgbClr val="792F77"/>
      </a:accent4>
      <a:accent5>
        <a:srgbClr val="FFFFFF"/>
      </a:accent5>
      <a:accent6>
        <a:srgbClr val="000000"/>
      </a:accent6>
      <a:hlink>
        <a:srgbClr val="0076B3"/>
      </a:hlink>
      <a:folHlink>
        <a:srgbClr val="792F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AISE PP Presentation template.potx</Template>
  <TotalTime>197</TotalTime>
  <Words>496</Words>
  <Application>Microsoft Office PowerPoint</Application>
  <PresentationFormat>On-screen Show (4:3)</PresentationFormat>
  <Paragraphs>154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AISE PP Presentation template</vt:lpstr>
      <vt:lpstr>Custom Design</vt:lpstr>
      <vt:lpstr>Medical Professionals  Subgroup Discussion</vt:lpstr>
      <vt:lpstr>Questions to be addressed</vt:lpstr>
      <vt:lpstr>ESCD Perspective (European Society for Contact Dermatitis) </vt:lpstr>
      <vt:lpstr>ESCD Recommendation:  Full Ingredient Labeling</vt:lpstr>
      <vt:lpstr>ESCD Recommendation: Improved Readability</vt:lpstr>
      <vt:lpstr>Prevention – regulatory icons</vt:lpstr>
      <vt:lpstr>Prevention – regulatory icons</vt:lpstr>
      <vt:lpstr>Prevention - can people act on P phrases</vt:lpstr>
      <vt:lpstr>First aid - can people act on P phrases</vt:lpstr>
      <vt:lpstr>Prevention and First aid</vt:lpstr>
      <vt:lpstr>Prevention and First aid</vt:lpstr>
      <vt:lpstr>Ingredient information</vt:lpstr>
      <vt:lpstr>Ingredient information - alternatives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Van Zonneveld</dc:creator>
  <cp:lastModifiedBy>Sejourne V.</cp:lastModifiedBy>
  <cp:revision>27</cp:revision>
  <dcterms:created xsi:type="dcterms:W3CDTF">2015-08-26T14:44:16Z</dcterms:created>
  <dcterms:modified xsi:type="dcterms:W3CDTF">2016-06-09T11:17:04Z</dcterms:modified>
</cp:coreProperties>
</file>